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5" r:id="rId2"/>
    <p:sldId id="294" r:id="rId3"/>
    <p:sldId id="284" r:id="rId4"/>
    <p:sldId id="276" r:id="rId5"/>
    <p:sldId id="285" r:id="rId6"/>
    <p:sldId id="286" r:id="rId7"/>
    <p:sldId id="289" r:id="rId8"/>
    <p:sldId id="295" r:id="rId9"/>
    <p:sldId id="269" r:id="rId10"/>
    <p:sldId id="283" r:id="rId11"/>
    <p:sldId id="307" r:id="rId12"/>
    <p:sldId id="296" r:id="rId13"/>
    <p:sldId id="305" r:id="rId14"/>
    <p:sldId id="297" r:id="rId15"/>
    <p:sldId id="306" r:id="rId16"/>
    <p:sldId id="261" r:id="rId17"/>
    <p:sldId id="302" r:id="rId18"/>
    <p:sldId id="303" r:id="rId19"/>
    <p:sldId id="304" r:id="rId20"/>
    <p:sldId id="300" r:id="rId21"/>
    <p:sldId id="257" r:id="rId22"/>
    <p:sldId id="308" r:id="rId23"/>
    <p:sldId id="278" r:id="rId24"/>
    <p:sldId id="279" r:id="rId25"/>
    <p:sldId id="268" r:id="rId26"/>
    <p:sldId id="29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0FF00"/>
    <a:srgbClr val="CCFF6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47" autoAdjust="0"/>
    <p:restoredTop sz="92007" autoAdjust="0"/>
  </p:normalViewPr>
  <p:slideViewPr>
    <p:cSldViewPr>
      <p:cViewPr>
        <p:scale>
          <a:sx n="70" d="100"/>
          <a:sy n="70" d="100"/>
        </p:scale>
        <p:origin x="-882" y="-1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tx>
            <c:strRef>
              <c:f>Sheet1!$B$1</c:f>
              <c:strCache>
                <c:ptCount val="1"/>
                <c:pt idx="0">
                  <c:v>% </c:v>
                </c:pt>
              </c:strCache>
            </c:strRef>
          </c:tx>
          <c:explosion val="1"/>
          <c:dPt>
            <c:idx val="0"/>
            <c:bubble3D val="0"/>
            <c:spPr>
              <a:solidFill>
                <a:srgbClr val="00FF00"/>
              </a:solidFill>
            </c:spPr>
          </c:dPt>
          <c:dPt>
            <c:idx val="1"/>
            <c:bubble3D val="0"/>
            <c:spPr>
              <a:solidFill>
                <a:srgbClr val="00FFFF"/>
              </a:solidFill>
            </c:spPr>
          </c:dPt>
          <c:dPt>
            <c:idx val="2"/>
            <c:bubble3D val="0"/>
            <c:spPr>
              <a:solidFill>
                <a:srgbClr val="FFFF00"/>
              </a:solidFill>
            </c:spPr>
          </c:dPt>
          <c:dPt>
            <c:idx val="3"/>
            <c:bubble3D val="0"/>
            <c:spPr>
              <a:solidFill>
                <a:srgbClr val="FF0000"/>
              </a:solidFill>
            </c:spPr>
          </c:dPt>
          <c:dLbls>
            <c:showLegendKey val="0"/>
            <c:showVal val="0"/>
            <c:showCatName val="0"/>
            <c:showSerName val="0"/>
            <c:showPercent val="1"/>
            <c:showBubbleSize val="0"/>
            <c:showLeaderLines val="1"/>
          </c:dLbls>
          <c:cat>
            <c:strRef>
              <c:f>Sheet1!$A$2:$A$5</c:f>
              <c:strCache>
                <c:ptCount val="4"/>
                <c:pt idx="0">
                  <c:v>Excellent</c:v>
                </c:pt>
                <c:pt idx="1">
                  <c:v>Good</c:v>
                </c:pt>
                <c:pt idx="2">
                  <c:v>Average</c:v>
                </c:pt>
                <c:pt idx="3">
                  <c:v>Poor</c:v>
                </c:pt>
              </c:strCache>
            </c:strRef>
          </c:cat>
          <c:val>
            <c:numRef>
              <c:f>Sheet1!$B$2:$B$5</c:f>
              <c:numCache>
                <c:formatCode>General</c:formatCode>
                <c:ptCount val="4"/>
                <c:pt idx="0">
                  <c:v>25</c:v>
                </c:pt>
                <c:pt idx="1">
                  <c:v>48</c:v>
                </c:pt>
                <c:pt idx="2">
                  <c:v>21</c:v>
                </c:pt>
                <c:pt idx="3">
                  <c:v>6</c:v>
                </c:pt>
              </c:numCache>
            </c:numRef>
          </c:val>
        </c:ser>
        <c:dLbls>
          <c:showLegendKey val="0"/>
          <c:showVal val="0"/>
          <c:showCatName val="0"/>
          <c:showSerName val="0"/>
          <c:showPercent val="1"/>
          <c:showBubbleSize val="0"/>
          <c:showLeaderLines val="1"/>
        </c:dLbls>
        <c:firstSliceAng val="0"/>
      </c:pieChart>
    </c:plotArea>
    <c:legend>
      <c:legendPos val="r"/>
      <c:legendEntry>
        <c:idx val="0"/>
        <c:txPr>
          <a:bodyPr/>
          <a:lstStyle/>
          <a:p>
            <a:pPr>
              <a:defRPr>
                <a:solidFill>
                  <a:schemeClr val="bg1"/>
                </a:solidFill>
                <a:effectLst>
                  <a:outerShdw blurRad="38100" dist="38100" dir="2700000" algn="tl">
                    <a:srgbClr val="000000">
                      <a:alpha val="43137"/>
                    </a:srgbClr>
                  </a:outerShdw>
                </a:effectLst>
              </a:defRPr>
            </a:pPr>
            <a:endParaRPr lang="en-US"/>
          </a:p>
        </c:txPr>
      </c:legendEntry>
      <c:legendEntry>
        <c:idx val="1"/>
        <c:txPr>
          <a:bodyPr/>
          <a:lstStyle/>
          <a:p>
            <a:pPr>
              <a:defRPr>
                <a:solidFill>
                  <a:schemeClr val="bg1"/>
                </a:solidFill>
                <a:effectLst>
                  <a:outerShdw blurRad="38100" dist="38100" dir="2700000" algn="tl">
                    <a:srgbClr val="000000">
                      <a:alpha val="43137"/>
                    </a:srgbClr>
                  </a:outerShdw>
                </a:effectLst>
              </a:defRPr>
            </a:pPr>
            <a:endParaRPr lang="en-US"/>
          </a:p>
        </c:txPr>
      </c:legendEntry>
      <c:legendEntry>
        <c:idx val="2"/>
        <c:txPr>
          <a:bodyPr/>
          <a:lstStyle/>
          <a:p>
            <a:pPr>
              <a:defRPr>
                <a:solidFill>
                  <a:schemeClr val="bg1"/>
                </a:solidFill>
                <a:effectLst>
                  <a:outerShdw blurRad="38100" dist="38100" dir="2700000" algn="tl">
                    <a:srgbClr val="000000">
                      <a:alpha val="43137"/>
                    </a:srgbClr>
                  </a:outerShdw>
                </a:effectLst>
              </a:defRPr>
            </a:pPr>
            <a:endParaRPr lang="en-US"/>
          </a:p>
        </c:txPr>
      </c:legendEntry>
      <c:legendEntry>
        <c:idx val="3"/>
        <c:txPr>
          <a:bodyPr/>
          <a:lstStyle/>
          <a:p>
            <a:pPr>
              <a:defRPr>
                <a:solidFill>
                  <a:schemeClr val="bg1"/>
                </a:solidFill>
                <a:effectLst>
                  <a:outerShdw blurRad="38100" dist="38100" dir="2700000" algn="tl">
                    <a:srgbClr val="000000">
                      <a:alpha val="43137"/>
                    </a:srgbClr>
                  </a:outerShdw>
                </a:effectLst>
              </a:defRPr>
            </a:pPr>
            <a:endParaRPr lang="en-US"/>
          </a:p>
        </c:txPr>
      </c:legendEntry>
      <c:layout/>
      <c:overlay val="0"/>
      <c:txPr>
        <a:bodyPr/>
        <a:lstStyle/>
        <a:p>
          <a:pPr>
            <a:defRPr>
              <a:effectLst>
                <a:outerShdw blurRad="38100" dist="38100" dir="2700000" algn="tl">
                  <a:srgbClr val="000000">
                    <a:alpha val="43137"/>
                  </a:srgbClr>
                </a:outerShdw>
              </a:effectLst>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dirty="0" smtClean="0"/>
              <a:t>% Fishers Submitting</a:t>
            </a:r>
            <a:r>
              <a:rPr lang="en-US" baseline="0" dirty="0" smtClean="0"/>
              <a:t> Data</a:t>
            </a:r>
          </a:p>
        </c:rich>
      </c:tx>
      <c:layout/>
      <c:overlay val="0"/>
    </c:title>
    <c:autoTitleDeleted val="0"/>
    <c:plotArea>
      <c:layout/>
      <c:barChart>
        <c:barDir val="col"/>
        <c:grouping val="percentStacked"/>
        <c:varyColors val="0"/>
        <c:ser>
          <c:idx val="0"/>
          <c:order val="0"/>
          <c:tx>
            <c:strRef>
              <c:f>Sheet1!$B$1</c:f>
              <c:strCache>
                <c:ptCount val="1"/>
                <c:pt idx="0">
                  <c:v>No</c:v>
                </c:pt>
              </c:strCache>
            </c:strRef>
          </c:tx>
          <c:spPr>
            <a:solidFill>
              <a:srgbClr val="C00000"/>
            </a:solidFill>
          </c:spPr>
          <c:invertIfNegative val="0"/>
          <c:cat>
            <c:strRef>
              <c:f>Sheet1!$A$2:$A$3</c:f>
              <c:strCache>
                <c:ptCount val="2"/>
                <c:pt idx="0">
                  <c:v>PHMR</c:v>
                </c:pt>
                <c:pt idx="1">
                  <c:v>GRMR</c:v>
                </c:pt>
              </c:strCache>
            </c:strRef>
          </c:cat>
          <c:val>
            <c:numRef>
              <c:f>Sheet1!$B$2:$B$3</c:f>
              <c:numCache>
                <c:formatCode>General</c:formatCode>
                <c:ptCount val="2"/>
                <c:pt idx="0">
                  <c:v>43</c:v>
                </c:pt>
                <c:pt idx="1">
                  <c:v>10</c:v>
                </c:pt>
              </c:numCache>
            </c:numRef>
          </c:val>
        </c:ser>
        <c:ser>
          <c:idx val="1"/>
          <c:order val="1"/>
          <c:tx>
            <c:strRef>
              <c:f>Sheet1!$C$1</c:f>
              <c:strCache>
                <c:ptCount val="1"/>
                <c:pt idx="0">
                  <c:v>Yes</c:v>
                </c:pt>
              </c:strCache>
            </c:strRef>
          </c:tx>
          <c:spPr>
            <a:solidFill>
              <a:schemeClr val="tx2">
                <a:lumMod val="75000"/>
              </a:schemeClr>
            </a:solidFill>
          </c:spPr>
          <c:invertIfNegative val="0"/>
          <c:cat>
            <c:strRef>
              <c:f>Sheet1!$A$2:$A$3</c:f>
              <c:strCache>
                <c:ptCount val="2"/>
                <c:pt idx="0">
                  <c:v>PHMR</c:v>
                </c:pt>
                <c:pt idx="1">
                  <c:v>GRMR</c:v>
                </c:pt>
              </c:strCache>
            </c:strRef>
          </c:cat>
          <c:val>
            <c:numRef>
              <c:f>Sheet1!$C$2:$C$3</c:f>
              <c:numCache>
                <c:formatCode>General</c:formatCode>
                <c:ptCount val="2"/>
                <c:pt idx="0">
                  <c:v>57</c:v>
                </c:pt>
                <c:pt idx="1">
                  <c:v>90</c:v>
                </c:pt>
              </c:numCache>
            </c:numRef>
          </c:val>
        </c:ser>
        <c:dLbls>
          <c:showLegendKey val="0"/>
          <c:showVal val="0"/>
          <c:showCatName val="0"/>
          <c:showSerName val="0"/>
          <c:showPercent val="0"/>
          <c:showBubbleSize val="0"/>
        </c:dLbls>
        <c:gapWidth val="247"/>
        <c:overlap val="100"/>
        <c:axId val="124632576"/>
        <c:axId val="40556736"/>
      </c:barChart>
      <c:catAx>
        <c:axId val="124632576"/>
        <c:scaling>
          <c:orientation val="minMax"/>
        </c:scaling>
        <c:delete val="0"/>
        <c:axPos val="b"/>
        <c:majorTickMark val="none"/>
        <c:minorTickMark val="none"/>
        <c:tickLblPos val="nextTo"/>
        <c:crossAx val="40556736"/>
        <c:crosses val="autoZero"/>
        <c:auto val="1"/>
        <c:lblAlgn val="ctr"/>
        <c:lblOffset val="100"/>
        <c:noMultiLvlLbl val="0"/>
      </c:catAx>
      <c:valAx>
        <c:axId val="40556736"/>
        <c:scaling>
          <c:orientation val="minMax"/>
        </c:scaling>
        <c:delete val="0"/>
        <c:axPos val="l"/>
        <c:majorGridlines/>
        <c:numFmt formatCode="0%" sourceLinked="1"/>
        <c:majorTickMark val="none"/>
        <c:minorTickMark val="none"/>
        <c:tickLblPos val="nextTo"/>
        <c:crossAx val="124632576"/>
        <c:crosses val="autoZero"/>
        <c:crossBetween val="between"/>
      </c:valAx>
    </c:plotArea>
    <c:legend>
      <c:legendPos val="r"/>
      <c:layout/>
      <c:overlay val="0"/>
    </c:legend>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0DE8B1-DD81-46B2-9CB0-397C4E52F748}" type="datetimeFigureOut">
              <a:rPr lang="en-US" smtClean="0"/>
              <a:t>7/8/2012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CA3F3B-CA86-42DA-874B-EBF8BFB39127}" type="slidenum">
              <a:rPr lang="en-US" smtClean="0"/>
              <a:t>‹#›</a:t>
            </a:fld>
            <a:endParaRPr lang="en-US"/>
          </a:p>
        </p:txBody>
      </p:sp>
    </p:spTree>
    <p:extLst>
      <p:ext uri="{BB962C8B-B14F-4D97-AF65-F5344CB8AC3E}">
        <p14:creationId xmlns:p14="http://schemas.microsoft.com/office/powerpoint/2010/main" val="327417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managed access system offers a fundamental trade-off in ending open access in favor of a rights system - special access for more responsibilities, and fishermen can opt to participate or not.</a:t>
            </a:r>
          </a:p>
          <a:p>
            <a:endParaRPr lang="en-US" dirty="0"/>
          </a:p>
        </p:txBody>
      </p:sp>
      <p:sp>
        <p:nvSpPr>
          <p:cNvPr id="4" name="Slide Number Placeholder 3"/>
          <p:cNvSpPr>
            <a:spLocks noGrp="1"/>
          </p:cNvSpPr>
          <p:nvPr>
            <p:ph type="sldNum" sz="quarter" idx="10"/>
          </p:nvPr>
        </p:nvSpPr>
        <p:spPr/>
        <p:txBody>
          <a:bodyPr/>
          <a:lstStyle/>
          <a:p>
            <a:fld id="{47CA3F3B-CA86-42DA-874B-EBF8BFB39127}" type="slidenum">
              <a:rPr lang="en-US" smtClean="0"/>
              <a:t>8</a:t>
            </a:fld>
            <a:endParaRPr lang="en-US"/>
          </a:p>
        </p:txBody>
      </p:sp>
    </p:spTree>
    <p:extLst>
      <p:ext uri="{BB962C8B-B14F-4D97-AF65-F5344CB8AC3E}">
        <p14:creationId xmlns:p14="http://schemas.microsoft.com/office/powerpoint/2010/main" val="1519165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r>
              <a:rPr lang="en-US" dirty="0" smtClean="0">
                <a:ea typeface="ＭＳ Ｐゴシック" charset="-128"/>
              </a:rPr>
              <a:t>As EDF has been studying and working on implementing catch shares, we have seen how few resources were available to managers and fishermen who might be trying to design and implement catch shares.  While there is significant expertise worldwide, it had not really been condensed into a resource.  </a:t>
            </a:r>
          </a:p>
          <a:p>
            <a:endParaRPr lang="en-US" dirty="0" smtClean="0">
              <a:ea typeface="ＭＳ Ｐゴシック" charset="-128"/>
            </a:endParaRPr>
          </a:p>
          <a:p>
            <a:r>
              <a:rPr lang="en-US" dirty="0" smtClean="0">
                <a:ea typeface="ＭＳ Ｐゴシック" charset="-128"/>
              </a:rPr>
              <a:t>The Design Manual attempts to do just that.  Design Manual is based on experience and was developed with more than 60 experts from all over the world, including New Zealand, Iceland, Australia, Canada, Chile, Denmark and more. </a:t>
            </a:r>
          </a:p>
          <a:p>
            <a:endParaRPr lang="en-US" dirty="0" smtClean="0">
              <a:ea typeface="ＭＳ Ｐゴシック" charset="-128"/>
            </a:endParaRPr>
          </a:p>
          <a:p>
            <a:r>
              <a:rPr lang="en-US" dirty="0" smtClean="0">
                <a:ea typeface="ＭＳ Ｐゴシック" charset="-128"/>
              </a:rPr>
              <a:t>The Manual is not prescriptive, but it outlines a step by step process of the key questions that need to be answered in developing a catch share program and outlines the options that people have used.  The key is that catch shares design is flexible.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CA3F3B-CA86-42DA-874B-EBF8BFB39127}" type="slidenum">
              <a:rPr lang="en-US" smtClean="0"/>
              <a:t>15</a:t>
            </a:fld>
            <a:endParaRPr lang="en-US"/>
          </a:p>
        </p:txBody>
      </p:sp>
    </p:spTree>
    <p:extLst>
      <p:ext uri="{BB962C8B-B14F-4D97-AF65-F5344CB8AC3E}">
        <p14:creationId xmlns:p14="http://schemas.microsoft.com/office/powerpoint/2010/main" val="691406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key roles and responsibilities </a:t>
            </a:r>
            <a:endParaRPr lang="en-US" dirty="0"/>
          </a:p>
        </p:txBody>
      </p:sp>
      <p:sp>
        <p:nvSpPr>
          <p:cNvPr id="4" name="Slide Number Placeholder 3"/>
          <p:cNvSpPr>
            <a:spLocks noGrp="1"/>
          </p:cNvSpPr>
          <p:nvPr>
            <p:ph type="sldNum" sz="quarter" idx="10"/>
          </p:nvPr>
        </p:nvSpPr>
        <p:spPr/>
        <p:txBody>
          <a:bodyPr/>
          <a:lstStyle/>
          <a:p>
            <a:pPr>
              <a:defRPr/>
            </a:pPr>
            <a:fld id="{F401A54C-9406-45B9-BDC8-FB0BD36E8E14}" type="slidenum">
              <a:rPr lang="en-US" smtClean="0"/>
              <a:pPr>
                <a:defRPr/>
              </a:pPr>
              <a:t>16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Managed Access mostly a success so far</a:t>
            </a:r>
          </a:p>
          <a:p>
            <a:r>
              <a:rPr lang="en-US" dirty="0" smtClean="0"/>
              <a:t>Adaptive management enables fast response to procedures not yet running smoothly</a:t>
            </a:r>
          </a:p>
          <a:p>
            <a:r>
              <a:rPr lang="en-US" dirty="0" smtClean="0"/>
              <a:t>Fishers mostly satisfied with implementation – there is a need to strengthen public communications</a:t>
            </a:r>
          </a:p>
          <a:p>
            <a:endParaRPr lang="en-US" dirty="0"/>
          </a:p>
        </p:txBody>
      </p:sp>
      <p:sp>
        <p:nvSpPr>
          <p:cNvPr id="4" name="Slide Number Placeholder 3"/>
          <p:cNvSpPr>
            <a:spLocks noGrp="1"/>
          </p:cNvSpPr>
          <p:nvPr>
            <p:ph type="sldNum" sz="quarter" idx="10"/>
          </p:nvPr>
        </p:nvSpPr>
        <p:spPr/>
        <p:txBody>
          <a:bodyPr/>
          <a:lstStyle/>
          <a:p>
            <a:fld id="{47CA3F3B-CA86-42DA-874B-EBF8BFB39127}" type="slidenum">
              <a:rPr lang="en-US" smtClean="0"/>
              <a:t>23</a:t>
            </a:fld>
            <a:endParaRPr lang="en-US"/>
          </a:p>
        </p:txBody>
      </p:sp>
    </p:spTree>
    <p:extLst>
      <p:ext uri="{BB962C8B-B14F-4D97-AF65-F5344CB8AC3E}">
        <p14:creationId xmlns:p14="http://schemas.microsoft.com/office/powerpoint/2010/main" val="2133995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1F5F45-A59D-42DA-85F3-EBE5CB7FB66A}"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173077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1F5F45-A59D-42DA-85F3-EBE5CB7FB66A}"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3861830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1F5F45-A59D-42DA-85F3-EBE5CB7FB66A}"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3145202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1F5F45-A59D-42DA-85F3-EBE5CB7FB66A}" type="datetimeFigureOut">
              <a:rPr lang="en-US" smtClean="0"/>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1107735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1F5F45-A59D-42DA-85F3-EBE5CB7FB66A}" type="datetimeFigureOut">
              <a:rPr lang="en-US" smtClean="0"/>
              <a:t>7/8/2012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1970368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1F5F45-A59D-42DA-85F3-EBE5CB7FB66A}" type="datetimeFigureOut">
              <a:rPr lang="en-US" smtClean="0"/>
              <a:t>7/8/2012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4026148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1F5F45-A59D-42DA-85F3-EBE5CB7FB66A}" type="datetimeFigureOut">
              <a:rPr lang="en-US" smtClean="0"/>
              <a:t>7/8/2012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1709254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1F5F45-A59D-42DA-85F3-EBE5CB7FB66A}" type="datetimeFigureOut">
              <a:rPr lang="en-US" smtClean="0"/>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1581478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1F5F45-A59D-42DA-85F3-EBE5CB7FB66A}" type="datetimeFigureOut">
              <a:rPr lang="en-US" smtClean="0"/>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3293698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1F5F45-A59D-42DA-85F3-EBE5CB7FB66A}"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3067731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1F5F45-A59D-42DA-85F3-EBE5CB7FB66A}" type="datetimeFigureOut">
              <a:rPr lang="en-US" smtClean="0"/>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BF58A-36BA-4002-BA9B-F61F7FAF31C8}" type="slidenum">
              <a:rPr lang="en-US" smtClean="0"/>
              <a:t>‹#›</a:t>
            </a:fld>
            <a:endParaRPr lang="en-US"/>
          </a:p>
        </p:txBody>
      </p:sp>
    </p:spTree>
    <p:extLst>
      <p:ext uri="{BB962C8B-B14F-4D97-AF65-F5344CB8AC3E}">
        <p14:creationId xmlns:p14="http://schemas.microsoft.com/office/powerpoint/2010/main" val="204636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1F5F45-A59D-42DA-85F3-EBE5CB7FB66A}" type="datetimeFigureOut">
              <a:rPr lang="en-US" smtClean="0"/>
              <a:t>7/8/2012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ABF58A-36BA-4002-BA9B-F61F7FAF31C8}" type="slidenum">
              <a:rPr lang="en-US" smtClean="0"/>
              <a:t>‹#›</a:t>
            </a:fld>
            <a:endParaRPr lang="en-US"/>
          </a:p>
        </p:txBody>
      </p:sp>
    </p:spTree>
    <p:extLst>
      <p:ext uri="{BB962C8B-B14F-4D97-AF65-F5344CB8AC3E}">
        <p14:creationId xmlns:p14="http://schemas.microsoft.com/office/powerpoint/2010/main" val="846580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9.jpg"/><Relationship Id="rId3" Type="http://schemas.openxmlformats.org/officeDocument/2006/relationships/image" Target="../media/image2.jpeg"/><Relationship Id="rId7" Type="http://schemas.openxmlformats.org/officeDocument/2006/relationships/image" Target="../media/image4.jpeg"/><Relationship Id="rId12" Type="http://schemas.openxmlformats.org/officeDocument/2006/relationships/image" Target="../media/image8.gi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www.tidebelize.org/" TargetMode="External"/><Relationship Id="rId11" Type="http://schemas.openxmlformats.org/officeDocument/2006/relationships/image" Target="../media/image7.jpeg"/><Relationship Id="rId5" Type="http://schemas.openxmlformats.org/officeDocument/2006/relationships/hyperlink" Target="mailto:jfoley@tidebelize.org" TargetMode="External"/><Relationship Id="rId10" Type="http://schemas.openxmlformats.org/officeDocument/2006/relationships/image" Target="../media/image6.jpeg"/><Relationship Id="rId4" Type="http://schemas.openxmlformats.org/officeDocument/2006/relationships/image" Target="../media/image3.png"/><Relationship Id="rId9" Type="http://schemas.openxmlformats.org/officeDocument/2006/relationships/image" Target="../media/image5.jpe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22.png"/><Relationship Id="rId7" Type="http://schemas.openxmlformats.org/officeDocument/2006/relationships/image" Target="../media/image7.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24.pn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34.jpeg"/><Relationship Id="rId5" Type="http://schemas.microsoft.com/office/2007/relationships/hdphoto" Target="../media/hdphoto2.wdp"/><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jpeg"/><Relationship Id="rId7"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9.jpg"/><Relationship Id="rId4"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28472" y="990600"/>
            <a:ext cx="3415528" cy="2494595"/>
          </a:xfrm>
          <a:prstGeom prst="ellipse">
            <a:avLst/>
          </a:prstGeom>
          <a:ln>
            <a:noFill/>
          </a:ln>
          <a:effectLst>
            <a:softEdge rad="112500"/>
          </a:effectLst>
        </p:spPr>
      </p:pic>
      <p:pic>
        <p:nvPicPr>
          <p:cNvPr id="1026" name="Picture 2" descr="log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786687" y="6105524"/>
            <a:ext cx="123348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0" y="5688449"/>
            <a:ext cx="3382572" cy="1169551"/>
          </a:xfrm>
          <a:prstGeom prst="rect">
            <a:avLst/>
          </a:prstGeom>
          <a:noFill/>
        </p:spPr>
        <p:txBody>
          <a:bodyPr wrap="square" rtlCol="0">
            <a:spAutoFit/>
          </a:bodyPr>
          <a:lstStyle/>
          <a:p>
            <a:r>
              <a:rPr lang="en-GB" sz="1400" b="1" dirty="0"/>
              <a:t>James R. Foley, MSc.</a:t>
            </a:r>
            <a:endParaRPr lang="en-US" sz="1400" b="1" dirty="0"/>
          </a:p>
          <a:p>
            <a:r>
              <a:rPr lang="en-GB" sz="1400" b="1" dirty="0"/>
              <a:t>Toledo Institute for Development &amp; </a:t>
            </a:r>
            <a:r>
              <a:rPr lang="en-GB" sz="1400" b="1" dirty="0" smtClean="0"/>
              <a:t>Environment (TIDE) Belize</a:t>
            </a:r>
          </a:p>
          <a:p>
            <a:r>
              <a:rPr lang="en-GB" sz="1400" b="1" dirty="0" smtClean="0"/>
              <a:t>+ 501 722-2274   	</a:t>
            </a:r>
            <a:endParaRPr lang="en-US" sz="1400" b="1" dirty="0" smtClean="0"/>
          </a:p>
          <a:p>
            <a:r>
              <a:rPr lang="en-GB" sz="1400" b="1" dirty="0" smtClean="0">
                <a:hlinkClick r:id="rId5"/>
              </a:rPr>
              <a:t>jfoley@tidebelize.org</a:t>
            </a:r>
            <a:r>
              <a:rPr lang="en-GB" sz="1400" b="1" dirty="0" smtClean="0"/>
              <a:t>   </a:t>
            </a:r>
            <a:r>
              <a:rPr lang="en-GB" sz="1400" b="1" dirty="0" smtClean="0">
                <a:hlinkClick r:id="rId6"/>
              </a:rPr>
              <a:t>www.tidebelize.org</a:t>
            </a:r>
            <a:r>
              <a:rPr lang="en-GB" sz="1400" b="1" dirty="0" smtClean="0"/>
              <a:t> </a:t>
            </a:r>
            <a:endParaRPr lang="en-US" sz="1400" b="1" dirty="0"/>
          </a:p>
        </p:txBody>
      </p:sp>
      <p:pic>
        <p:nvPicPr>
          <p:cNvPr id="2" name="Picture 1"/>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 y="990599"/>
            <a:ext cx="3326127" cy="2494595"/>
          </a:xfrm>
          <a:prstGeom prst="ellipse">
            <a:avLst/>
          </a:prstGeom>
          <a:ln>
            <a:noFill/>
          </a:ln>
          <a:effectLst>
            <a:softEdge rad="112500"/>
          </a:effectLst>
        </p:spPr>
      </p:pic>
      <p:pic>
        <p:nvPicPr>
          <p:cNvPr id="5122" name="Picture 2" descr="C:\Users\James\Pictures\P1000138.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0" y="3429000"/>
            <a:ext cx="3287156" cy="246536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715000" y="6078318"/>
            <a:ext cx="2057400" cy="646331"/>
          </a:xfrm>
          <a:prstGeom prst="rect">
            <a:avLst/>
          </a:prstGeom>
          <a:noFill/>
        </p:spPr>
        <p:txBody>
          <a:bodyPr wrap="square" rtlCol="0">
            <a:spAutoFit/>
          </a:bodyPr>
          <a:lstStyle/>
          <a:p>
            <a:pPr algn="r"/>
            <a:r>
              <a:rPr lang="en-US" b="1" dirty="0" smtClean="0"/>
              <a:t>Attendance supported by </a:t>
            </a:r>
            <a:endParaRPr lang="en-US" b="1" dirty="0"/>
          </a:p>
        </p:txBody>
      </p:sp>
      <p:sp>
        <p:nvSpPr>
          <p:cNvPr id="4" name="Title 3"/>
          <p:cNvSpPr>
            <a:spLocks noGrp="1"/>
          </p:cNvSpPr>
          <p:nvPr>
            <p:ph type="ctrTitle"/>
          </p:nvPr>
        </p:nvSpPr>
        <p:spPr>
          <a:xfrm>
            <a:off x="0" y="-76200"/>
            <a:ext cx="9144000" cy="1752600"/>
          </a:xfrm>
        </p:spPr>
        <p:txBody>
          <a:bodyPr>
            <a:normAutofit fontScale="90000"/>
          </a:bodyPr>
          <a:lstStyle/>
          <a:p>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rPr>
              <a:t>Managed Access </a:t>
            </a:r>
            <a:b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rPr>
            </a:b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rPr>
              <a:t>Moving Towards Collaborative </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rPr>
              <a:t>F</a:t>
            </a: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rPr>
              <a:t>isheries </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rPr>
              <a:t>S</a:t>
            </a: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rPr>
              <a:t>ustainability in Belize</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mn-lt"/>
            </a:endParaRPr>
          </a:p>
        </p:txBody>
      </p:sp>
      <p:grpSp>
        <p:nvGrpSpPr>
          <p:cNvPr id="5" name="Group 4"/>
          <p:cNvGrpSpPr/>
          <p:nvPr/>
        </p:nvGrpSpPr>
        <p:grpSpPr>
          <a:xfrm>
            <a:off x="3352800" y="1600200"/>
            <a:ext cx="2438400" cy="4819338"/>
            <a:chOff x="3352800" y="1600200"/>
            <a:chExt cx="2438400" cy="4819338"/>
          </a:xfrm>
        </p:grpSpPr>
        <p:pic>
          <p:nvPicPr>
            <p:cNvPr id="6" name="Picture 2" descr="logo"/>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3352800" y="4100319"/>
              <a:ext cx="2324750" cy="10812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 name="Picture 9" descr="BFD LOGO.jpg"/>
            <p:cNvPicPr>
              <a:picLocks noChangeAspect="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352800" y="1600200"/>
              <a:ext cx="2400950" cy="2465571"/>
            </a:xfrm>
            <a:prstGeom prst="ellipse">
              <a:avLst/>
            </a:prstGeom>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370729" y="5151024"/>
              <a:ext cx="1214068" cy="1264062"/>
            </a:xfrm>
            <a:prstGeom prst="rect">
              <a:avLst/>
            </a:prstGeom>
          </p:spPr>
        </p:pic>
        <p:pic>
          <p:nvPicPr>
            <p:cNvPr id="10" name="Picture 9"/>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4579667" y="5175396"/>
              <a:ext cx="1211533" cy="1244142"/>
            </a:xfrm>
            <a:prstGeom prst="ellipse">
              <a:avLst/>
            </a:prstGeom>
            <a:ln>
              <a:noFill/>
            </a:ln>
            <a:effectLst>
              <a:softEdge rad="0"/>
            </a:effectLst>
          </p:spPr>
        </p:pic>
      </p:grpSp>
      <p:pic>
        <p:nvPicPr>
          <p:cNvPr id="15" name="Picture 5" descr="H:\Julio\New Folder (2)\Ambient Belize\DSC_0034.JPG"/>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a:xfrm>
            <a:off x="5835097" y="3485195"/>
            <a:ext cx="3308903" cy="2409173"/>
          </a:xfrm>
          <a:prstGeom prst="ellipse">
            <a:avLst/>
          </a:prstGeom>
          <a:effectLst>
            <a:softEdge rad="112500"/>
          </a:effectLst>
        </p:spPr>
      </p:pic>
    </p:spTree>
    <p:extLst>
      <p:ext uri="{BB962C8B-B14F-4D97-AF65-F5344CB8AC3E}">
        <p14:creationId xmlns:p14="http://schemas.microsoft.com/office/powerpoint/2010/main" val="1817416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37"/>
          <p:cNvSpPr>
            <a:spLocks noChangeArrowheads="1"/>
          </p:cNvSpPr>
          <p:nvPr/>
        </p:nvSpPr>
        <p:spPr bwMode="auto">
          <a:xfrm>
            <a:off x="407987" y="2286000"/>
            <a:ext cx="8480425" cy="1143000"/>
          </a:xfrm>
          <a:prstGeom prst="rect">
            <a:avLst/>
          </a:prstGeom>
          <a:noFill/>
          <a:ln w="9525">
            <a:noFill/>
            <a:miter lim="800000"/>
            <a:headEnd/>
            <a:tailEnd/>
          </a:ln>
        </p:spPr>
        <p:txBody>
          <a:bodyPr/>
          <a:lstStyle/>
          <a:p>
            <a:pPr algn="ctr" eaLnBrk="0" hangingPunct="0">
              <a:lnSpc>
                <a:spcPts val="4800"/>
              </a:lnSpc>
            </a:pPr>
            <a:r>
              <a:rPr lang="en-US" sz="4800" b="1" dirty="0" smtClean="0">
                <a:solidFill>
                  <a:schemeClr val="bg1"/>
                </a:solidFill>
                <a:cs typeface="Arial" charset="0"/>
              </a:rPr>
              <a:t>Background:</a:t>
            </a:r>
          </a:p>
          <a:p>
            <a:pPr algn="ctr" eaLnBrk="0" hangingPunct="0">
              <a:lnSpc>
                <a:spcPts val="4800"/>
              </a:lnSpc>
            </a:pPr>
            <a:r>
              <a:rPr lang="en-US" sz="4800" b="1" dirty="0" smtClean="0">
                <a:solidFill>
                  <a:schemeClr val="bg1"/>
                </a:solidFill>
                <a:cs typeface="Arial" charset="0"/>
              </a:rPr>
              <a:t>Fisheries and Belize</a:t>
            </a:r>
            <a:endParaRPr lang="en-US" sz="4800" b="1" dirty="0">
              <a:solidFill>
                <a:schemeClr val="bg1"/>
              </a:solidFill>
              <a:cs typeface="Arial" charset="0"/>
            </a:endParaRPr>
          </a:p>
        </p:txBody>
      </p:sp>
    </p:spTree>
    <p:extLst>
      <p:ext uri="{BB962C8B-B14F-4D97-AF65-F5344CB8AC3E}">
        <p14:creationId xmlns:p14="http://schemas.microsoft.com/office/powerpoint/2010/main" val="152177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p:cNvGrpSpPr/>
          <p:nvPr/>
        </p:nvGrpSpPr>
        <p:grpSpPr>
          <a:xfrm>
            <a:off x="8696" y="65090"/>
            <a:ext cx="9154766" cy="6498050"/>
            <a:chOff x="8696" y="65090"/>
            <a:chExt cx="9154766" cy="649805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696" y="381000"/>
              <a:ext cx="9154766" cy="6182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47800" y="4495800"/>
              <a:ext cx="762000" cy="1219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8696" y="65090"/>
              <a:ext cx="3413422" cy="3395478"/>
            </a:xfrm>
            <a:prstGeom prst="ellipse">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524000" y="1524000"/>
              <a:ext cx="381000" cy="381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099" name="Picture 3"/>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2667000" y="382556"/>
            <a:ext cx="4240443" cy="6180584"/>
          </a:xfrm>
          <a:prstGeom prst="rect">
            <a:avLst/>
          </a:prstGeom>
          <a:noFill/>
          <a:ln w="2857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reeform 6"/>
          <p:cNvSpPr/>
          <p:nvPr/>
        </p:nvSpPr>
        <p:spPr>
          <a:xfrm>
            <a:off x="4779034" y="500332"/>
            <a:ext cx="1328468" cy="5535255"/>
          </a:xfrm>
          <a:custGeom>
            <a:avLst/>
            <a:gdLst>
              <a:gd name="connsiteX0" fmla="*/ 1328468 w 1328468"/>
              <a:gd name="connsiteY0" fmla="*/ 0 h 5535255"/>
              <a:gd name="connsiteX1" fmla="*/ 1069675 w 1328468"/>
              <a:gd name="connsiteY1" fmla="*/ 862642 h 5535255"/>
              <a:gd name="connsiteX2" fmla="*/ 724619 w 1328468"/>
              <a:gd name="connsiteY2" fmla="*/ 1431985 h 5535255"/>
              <a:gd name="connsiteX3" fmla="*/ 655608 w 1328468"/>
              <a:gd name="connsiteY3" fmla="*/ 2104845 h 5535255"/>
              <a:gd name="connsiteX4" fmla="*/ 793630 w 1328468"/>
              <a:gd name="connsiteY4" fmla="*/ 3088257 h 5535255"/>
              <a:gd name="connsiteX5" fmla="*/ 759124 w 1328468"/>
              <a:gd name="connsiteY5" fmla="*/ 3450566 h 5535255"/>
              <a:gd name="connsiteX6" fmla="*/ 569343 w 1328468"/>
              <a:gd name="connsiteY6" fmla="*/ 3899140 h 5535255"/>
              <a:gd name="connsiteX7" fmla="*/ 638355 w 1328468"/>
              <a:gd name="connsiteY7" fmla="*/ 4399472 h 5535255"/>
              <a:gd name="connsiteX8" fmla="*/ 759124 w 1328468"/>
              <a:gd name="connsiteY8" fmla="*/ 4641011 h 5535255"/>
              <a:gd name="connsiteX9" fmla="*/ 431321 w 1328468"/>
              <a:gd name="connsiteY9" fmla="*/ 5193102 h 5535255"/>
              <a:gd name="connsiteX10" fmla="*/ 224287 w 1328468"/>
              <a:gd name="connsiteY10" fmla="*/ 5520906 h 5535255"/>
              <a:gd name="connsiteX11" fmla="*/ 69011 w 1328468"/>
              <a:gd name="connsiteY11" fmla="*/ 5451894 h 5535255"/>
              <a:gd name="connsiteX12" fmla="*/ 0 w 1328468"/>
              <a:gd name="connsiteY12" fmla="*/ 5227608 h 5535255"/>
              <a:gd name="connsiteX13" fmla="*/ 0 w 1328468"/>
              <a:gd name="connsiteY13" fmla="*/ 5227608 h 553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28468" h="5535255">
                <a:moveTo>
                  <a:pt x="1328468" y="0"/>
                </a:moveTo>
                <a:cubicBezTo>
                  <a:pt x="1249392" y="311989"/>
                  <a:pt x="1170316" y="623978"/>
                  <a:pt x="1069675" y="862642"/>
                </a:cubicBezTo>
                <a:cubicBezTo>
                  <a:pt x="969034" y="1101306"/>
                  <a:pt x="793630" y="1224951"/>
                  <a:pt x="724619" y="1431985"/>
                </a:cubicBezTo>
                <a:cubicBezTo>
                  <a:pt x="655608" y="1639019"/>
                  <a:pt x="644106" y="1828800"/>
                  <a:pt x="655608" y="2104845"/>
                </a:cubicBezTo>
                <a:cubicBezTo>
                  <a:pt x="667110" y="2380890"/>
                  <a:pt x="776377" y="2863970"/>
                  <a:pt x="793630" y="3088257"/>
                </a:cubicBezTo>
                <a:cubicBezTo>
                  <a:pt x="810883" y="3312544"/>
                  <a:pt x="796505" y="3315419"/>
                  <a:pt x="759124" y="3450566"/>
                </a:cubicBezTo>
                <a:cubicBezTo>
                  <a:pt x="721743" y="3585713"/>
                  <a:pt x="589471" y="3740989"/>
                  <a:pt x="569343" y="3899140"/>
                </a:cubicBezTo>
                <a:cubicBezTo>
                  <a:pt x="549215" y="4057291"/>
                  <a:pt x="606725" y="4275827"/>
                  <a:pt x="638355" y="4399472"/>
                </a:cubicBezTo>
                <a:cubicBezTo>
                  <a:pt x="669985" y="4523117"/>
                  <a:pt x="793630" y="4508739"/>
                  <a:pt x="759124" y="4641011"/>
                </a:cubicBezTo>
                <a:cubicBezTo>
                  <a:pt x="724618" y="4773283"/>
                  <a:pt x="520460" y="5046453"/>
                  <a:pt x="431321" y="5193102"/>
                </a:cubicBezTo>
                <a:cubicBezTo>
                  <a:pt x="342181" y="5339751"/>
                  <a:pt x="284672" y="5477774"/>
                  <a:pt x="224287" y="5520906"/>
                </a:cubicBezTo>
                <a:cubicBezTo>
                  <a:pt x="163902" y="5564038"/>
                  <a:pt x="106392" y="5500777"/>
                  <a:pt x="69011" y="5451894"/>
                </a:cubicBezTo>
                <a:cubicBezTo>
                  <a:pt x="31630" y="5403011"/>
                  <a:pt x="0" y="5227608"/>
                  <a:pt x="0" y="5227608"/>
                </a:cubicBezTo>
                <a:lnTo>
                  <a:pt x="0" y="5227608"/>
                </a:ln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0" name="Freeform 9"/>
          <p:cNvSpPr/>
          <p:nvPr/>
        </p:nvSpPr>
        <p:spPr>
          <a:xfrm>
            <a:off x="5641675" y="2846717"/>
            <a:ext cx="983412" cy="2018581"/>
          </a:xfrm>
          <a:custGeom>
            <a:avLst/>
            <a:gdLst>
              <a:gd name="connsiteX0" fmla="*/ 983412 w 983412"/>
              <a:gd name="connsiteY0" fmla="*/ 0 h 2018581"/>
              <a:gd name="connsiteX1" fmla="*/ 897148 w 983412"/>
              <a:gd name="connsiteY1" fmla="*/ 534838 h 2018581"/>
              <a:gd name="connsiteX2" fmla="*/ 879895 w 983412"/>
              <a:gd name="connsiteY2" fmla="*/ 500332 h 2018581"/>
              <a:gd name="connsiteX3" fmla="*/ 483080 w 983412"/>
              <a:gd name="connsiteY3" fmla="*/ 1328468 h 2018581"/>
              <a:gd name="connsiteX4" fmla="*/ 120770 w 983412"/>
              <a:gd name="connsiteY4" fmla="*/ 1828800 h 2018581"/>
              <a:gd name="connsiteX5" fmla="*/ 0 w 983412"/>
              <a:gd name="connsiteY5" fmla="*/ 2018581 h 201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412" h="2018581">
                <a:moveTo>
                  <a:pt x="983412" y="0"/>
                </a:moveTo>
                <a:cubicBezTo>
                  <a:pt x="948906" y="225724"/>
                  <a:pt x="914401" y="451449"/>
                  <a:pt x="897148" y="534838"/>
                </a:cubicBezTo>
                <a:cubicBezTo>
                  <a:pt x="879895" y="618227"/>
                  <a:pt x="948906" y="368060"/>
                  <a:pt x="879895" y="500332"/>
                </a:cubicBezTo>
                <a:cubicBezTo>
                  <a:pt x="810884" y="632604"/>
                  <a:pt x="609601" y="1107057"/>
                  <a:pt x="483080" y="1328468"/>
                </a:cubicBezTo>
                <a:cubicBezTo>
                  <a:pt x="356559" y="1549879"/>
                  <a:pt x="201283" y="1713781"/>
                  <a:pt x="120770" y="1828800"/>
                </a:cubicBezTo>
                <a:cubicBezTo>
                  <a:pt x="40257" y="1943819"/>
                  <a:pt x="20128" y="1981200"/>
                  <a:pt x="0" y="2018581"/>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5641675" y="2133599"/>
            <a:ext cx="465827" cy="1306841"/>
          </a:xfrm>
          <a:custGeom>
            <a:avLst/>
            <a:gdLst>
              <a:gd name="connsiteX0" fmla="*/ 983412 w 983412"/>
              <a:gd name="connsiteY0" fmla="*/ 0 h 2018581"/>
              <a:gd name="connsiteX1" fmla="*/ 897148 w 983412"/>
              <a:gd name="connsiteY1" fmla="*/ 534838 h 2018581"/>
              <a:gd name="connsiteX2" fmla="*/ 879895 w 983412"/>
              <a:gd name="connsiteY2" fmla="*/ 500332 h 2018581"/>
              <a:gd name="connsiteX3" fmla="*/ 483080 w 983412"/>
              <a:gd name="connsiteY3" fmla="*/ 1328468 h 2018581"/>
              <a:gd name="connsiteX4" fmla="*/ 120770 w 983412"/>
              <a:gd name="connsiteY4" fmla="*/ 1828800 h 2018581"/>
              <a:gd name="connsiteX5" fmla="*/ 0 w 983412"/>
              <a:gd name="connsiteY5" fmla="*/ 2018581 h 201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412" h="2018581">
                <a:moveTo>
                  <a:pt x="983412" y="0"/>
                </a:moveTo>
                <a:cubicBezTo>
                  <a:pt x="948906" y="225724"/>
                  <a:pt x="914401" y="451449"/>
                  <a:pt x="897148" y="534838"/>
                </a:cubicBezTo>
                <a:cubicBezTo>
                  <a:pt x="879895" y="618227"/>
                  <a:pt x="948906" y="368060"/>
                  <a:pt x="879895" y="500332"/>
                </a:cubicBezTo>
                <a:cubicBezTo>
                  <a:pt x="810884" y="632604"/>
                  <a:pt x="609601" y="1107057"/>
                  <a:pt x="483080" y="1328468"/>
                </a:cubicBezTo>
                <a:cubicBezTo>
                  <a:pt x="356559" y="1549879"/>
                  <a:pt x="201283" y="1713781"/>
                  <a:pt x="120770" y="1828800"/>
                </a:cubicBezTo>
                <a:cubicBezTo>
                  <a:pt x="40257" y="1943819"/>
                  <a:pt x="20128" y="1981200"/>
                  <a:pt x="0" y="2018581"/>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565475" y="1286958"/>
            <a:ext cx="2435525" cy="830997"/>
          </a:xfrm>
          <a:prstGeom prst="rect">
            <a:avLst/>
          </a:prstGeom>
          <a:noFill/>
        </p:spPr>
        <p:txBody>
          <a:bodyPr wrap="square" rtlCol="0">
            <a:spAutoFit/>
          </a:bodyPr>
          <a:lstStyle/>
          <a:p>
            <a:pPr algn="ctr"/>
            <a:r>
              <a:rPr lang="en-US" sz="2400" b="1" dirty="0" smtClean="0">
                <a:solidFill>
                  <a:srgbClr val="FFFF00"/>
                </a:solidFill>
              </a:rPr>
              <a:t>Mesoamerican</a:t>
            </a:r>
          </a:p>
          <a:p>
            <a:pPr algn="ctr"/>
            <a:r>
              <a:rPr lang="en-US" sz="2400" b="1" dirty="0" smtClean="0">
                <a:solidFill>
                  <a:srgbClr val="FFFF00"/>
                </a:solidFill>
              </a:rPr>
              <a:t>Barrier Reef </a:t>
            </a:r>
            <a:endParaRPr lang="en-US" sz="2400" b="1" dirty="0">
              <a:solidFill>
                <a:srgbClr val="FFFF00"/>
              </a:solidFill>
            </a:endParaRPr>
          </a:p>
        </p:txBody>
      </p:sp>
      <p:pic>
        <p:nvPicPr>
          <p:cNvPr id="4102" name="Picture 6" descr="http://www.linkonlearning.com/public/anthems/images/Belize_flag.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530969" y="5633988"/>
            <a:ext cx="1341968" cy="89464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 y="6596390"/>
            <a:ext cx="9158653" cy="261610"/>
          </a:xfrm>
          <a:prstGeom prst="rect">
            <a:avLst/>
          </a:prstGeom>
          <a:solidFill>
            <a:schemeClr val="tx1">
              <a:lumMod val="95000"/>
              <a:lumOff val="5000"/>
            </a:schemeClr>
          </a:solid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Background</a:t>
            </a:r>
            <a:endParaRPr lang="en-US" sz="1050" dirty="0">
              <a:solidFill>
                <a:schemeClr val="bg1"/>
              </a:solidFill>
            </a:endParaRPr>
          </a:p>
        </p:txBody>
      </p:sp>
    </p:spTree>
    <p:extLst>
      <p:ext uri="{BB962C8B-B14F-4D97-AF65-F5344CB8AC3E}">
        <p14:creationId xmlns:p14="http://schemas.microsoft.com/office/powerpoint/2010/main" val="2080555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9" presetClass="entr" presetSubtype="0"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dissolve">
                                      <p:cBhvr>
                                        <p:cTn id="10" dur="500"/>
                                        <p:tgtEl>
                                          <p:spTgt spid="4099"/>
                                        </p:tgtEl>
                                      </p:cBhvr>
                                    </p:animEffect>
                                  </p:childTnLst>
                                </p:cTn>
                              </p:par>
                              <p:par>
                                <p:cTn id="11" presetID="9" presetClass="entr" presetSubtype="0" fill="hold" nodeType="withEffect">
                                  <p:stCondLst>
                                    <p:cond delay="0"/>
                                  </p:stCondLst>
                                  <p:childTnLst>
                                    <p:set>
                                      <p:cBhvr>
                                        <p:cTn id="12" dur="1" fill="hold">
                                          <p:stCondLst>
                                            <p:cond delay="0"/>
                                          </p:stCondLst>
                                        </p:cTn>
                                        <p:tgtEl>
                                          <p:spTgt spid="4102"/>
                                        </p:tgtEl>
                                        <p:attrNameLst>
                                          <p:attrName>style.visibility</p:attrName>
                                        </p:attrNameLst>
                                      </p:cBhvr>
                                      <p:to>
                                        <p:strVal val="visible"/>
                                      </p:to>
                                    </p:set>
                                    <p:animEffect transition="in" filter="dissolve">
                                      <p:cBhvr>
                                        <p:cTn id="13" dur="1000"/>
                                        <p:tgtEl>
                                          <p:spTgt spid="4102"/>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2000"/>
                                        <p:tgtEl>
                                          <p:spTgt spid="7"/>
                                        </p:tgtEl>
                                      </p:cBhvr>
                                    </p:animEffect>
                                  </p:childTnLst>
                                </p:cTn>
                              </p:par>
                            </p:childTnLst>
                          </p:cTn>
                        </p:par>
                        <p:par>
                          <p:cTn id="18" fill="hold">
                            <p:stCondLst>
                              <p:cond delay="30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1000"/>
                                        <p:tgtEl>
                                          <p:spTgt spid="1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1000"/>
                                        <p:tgtEl>
                                          <p:spTgt spid="10"/>
                                        </p:tgtEl>
                                      </p:cBhvr>
                                    </p:animEffect>
                                  </p:childTnLst>
                                </p:cTn>
                              </p:par>
                            </p:childTnLst>
                          </p:cTn>
                        </p:par>
                        <p:par>
                          <p:cTn id="25" fill="hold">
                            <p:stCondLst>
                              <p:cond delay="4000"/>
                            </p:stCondLst>
                            <p:childTnLst>
                              <p:par>
                                <p:cTn id="26" presetID="9"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4"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28" y="0"/>
            <a:ext cx="9165581" cy="6871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p:cNvSpPr>
            <a:spLocks noGrp="1"/>
          </p:cNvSpPr>
          <p:nvPr>
            <p:ph idx="1"/>
          </p:nvPr>
        </p:nvSpPr>
        <p:spPr>
          <a:xfrm>
            <a:off x="6519" y="762000"/>
            <a:ext cx="9150928" cy="6202363"/>
          </a:xfrm>
          <a:solidFill>
            <a:schemeClr val="tx2">
              <a:lumMod val="40000"/>
              <a:lumOff val="60000"/>
              <a:alpha val="60000"/>
            </a:schemeClr>
          </a:solidFill>
        </p:spPr>
        <p:txBody>
          <a:bodyPr>
            <a:normAutofit/>
          </a:bodyPr>
          <a:lstStyle/>
          <a:p>
            <a:pPr lvl="0"/>
            <a:endParaRPr lang="en-US" dirty="0" smtClean="0">
              <a:solidFill>
                <a:srgbClr val="FFFF00"/>
              </a:solidFill>
              <a:effectLst>
                <a:outerShdw blurRad="50800" dist="50800" dir="2700000" algn="ctr" rotWithShape="0">
                  <a:schemeClr val="tx1"/>
                </a:outerShdw>
              </a:effectLst>
            </a:endParaRPr>
          </a:p>
          <a:p>
            <a:pPr lvl="0"/>
            <a:r>
              <a:rPr lang="en-US" dirty="0" smtClean="0">
                <a:solidFill>
                  <a:srgbClr val="FFFF00"/>
                </a:solidFill>
                <a:effectLst>
                  <a:outerShdw blurRad="50800" dist="50800" dir="2700000" algn="ctr" rotWithShape="0">
                    <a:schemeClr val="tx1"/>
                  </a:outerShdw>
                </a:effectLst>
              </a:rPr>
              <a:t>Total fishery: </a:t>
            </a:r>
            <a:r>
              <a:rPr lang="en-US" dirty="0">
                <a:solidFill>
                  <a:schemeClr val="bg1"/>
                </a:solidFill>
                <a:effectLst>
                  <a:outerShdw blurRad="50800" dist="50800" dir="2700000" algn="ctr" rotWithShape="0">
                    <a:schemeClr val="tx1"/>
                  </a:outerShdw>
                </a:effectLst>
              </a:rPr>
              <a:t>US$10.8 million in 2010 </a:t>
            </a:r>
            <a:endParaRPr lang="en-US" dirty="0" smtClean="0">
              <a:solidFill>
                <a:schemeClr val="bg1"/>
              </a:solidFill>
              <a:effectLst>
                <a:outerShdw blurRad="50800" dist="50800" dir="2700000" algn="ctr" rotWithShape="0">
                  <a:schemeClr val="tx1"/>
                </a:outerShdw>
              </a:effectLst>
            </a:endParaRPr>
          </a:p>
          <a:p>
            <a:pPr marL="0" lvl="0" indent="0">
              <a:buNone/>
            </a:pPr>
            <a:endParaRPr lang="en-US" dirty="0" smtClean="0">
              <a:solidFill>
                <a:srgbClr val="FFFF00"/>
              </a:solidFill>
              <a:effectLst>
                <a:outerShdw blurRad="50800" dist="50800" dir="2700000" algn="ctr" rotWithShape="0">
                  <a:schemeClr val="tx1"/>
                </a:outerShdw>
              </a:effectLst>
            </a:endParaRPr>
          </a:p>
          <a:p>
            <a:pPr lvl="0"/>
            <a:r>
              <a:rPr lang="en-US" dirty="0" smtClean="0">
                <a:solidFill>
                  <a:srgbClr val="FFFF00"/>
                </a:solidFill>
                <a:effectLst>
                  <a:outerShdw blurRad="50800" dist="50800" dir="2700000" algn="ctr" rotWithShape="0">
                    <a:schemeClr val="tx1"/>
                  </a:outerShdw>
                </a:effectLst>
              </a:rPr>
              <a:t>Caribbean </a:t>
            </a:r>
            <a:r>
              <a:rPr lang="en-US" dirty="0">
                <a:solidFill>
                  <a:srgbClr val="FFFF00"/>
                </a:solidFill>
                <a:effectLst>
                  <a:outerShdw blurRad="50800" dist="50800" dir="2700000" algn="ctr" rotWithShape="0">
                    <a:schemeClr val="tx1"/>
                  </a:outerShdw>
                </a:effectLst>
              </a:rPr>
              <a:t>Spiny Lobster </a:t>
            </a:r>
            <a:r>
              <a:rPr lang="en-US" dirty="0">
                <a:solidFill>
                  <a:schemeClr val="bg1"/>
                </a:solidFill>
                <a:effectLst>
                  <a:outerShdw blurRad="50800" dist="50800" dir="2700000" algn="ctr" rotWithShape="0">
                    <a:schemeClr val="tx1"/>
                  </a:outerShdw>
                </a:effectLst>
              </a:rPr>
              <a:t>(</a:t>
            </a:r>
            <a:r>
              <a:rPr lang="en-US" i="1" dirty="0" err="1">
                <a:solidFill>
                  <a:schemeClr val="bg1"/>
                </a:solidFill>
                <a:effectLst>
                  <a:outerShdw blurRad="50800" dist="50800" dir="2700000" algn="ctr" rotWithShape="0">
                    <a:schemeClr val="tx1"/>
                  </a:outerShdw>
                </a:effectLst>
              </a:rPr>
              <a:t>Panulirus</a:t>
            </a:r>
            <a:r>
              <a:rPr lang="en-US" i="1" dirty="0">
                <a:solidFill>
                  <a:schemeClr val="bg1"/>
                </a:solidFill>
                <a:effectLst>
                  <a:outerShdw blurRad="50800" dist="50800" dir="2700000" algn="ctr" rotWithShape="0">
                    <a:schemeClr val="tx1"/>
                  </a:outerShdw>
                </a:effectLst>
              </a:rPr>
              <a:t> </a:t>
            </a:r>
            <a:r>
              <a:rPr lang="en-US" i="1" dirty="0" err="1">
                <a:solidFill>
                  <a:schemeClr val="bg1"/>
                </a:solidFill>
                <a:effectLst>
                  <a:outerShdw blurRad="50800" dist="50800" dir="2700000" algn="ctr" rotWithShape="0">
                    <a:schemeClr val="tx1"/>
                  </a:outerShdw>
                </a:effectLst>
              </a:rPr>
              <a:t>argus</a:t>
            </a:r>
            <a:r>
              <a:rPr lang="en-US" dirty="0">
                <a:solidFill>
                  <a:schemeClr val="bg1"/>
                </a:solidFill>
                <a:effectLst>
                  <a:outerShdw blurRad="50800" dist="50800" dir="2700000" algn="ctr" rotWithShape="0">
                    <a:schemeClr val="tx1"/>
                  </a:outerShdw>
                </a:effectLst>
              </a:rPr>
              <a:t>) </a:t>
            </a:r>
            <a:endParaRPr lang="en-US" dirty="0" smtClean="0">
              <a:solidFill>
                <a:schemeClr val="bg1"/>
              </a:solidFill>
              <a:effectLst>
                <a:outerShdw blurRad="50800" dist="50800" dir="2700000" algn="ctr" rotWithShape="0">
                  <a:schemeClr val="tx1"/>
                </a:outerShdw>
              </a:effectLst>
            </a:endParaRPr>
          </a:p>
          <a:p>
            <a:pPr lvl="1"/>
            <a:r>
              <a:rPr lang="en-US" dirty="0" smtClean="0">
                <a:solidFill>
                  <a:schemeClr val="bg1"/>
                </a:solidFill>
                <a:effectLst>
                  <a:outerShdw blurRad="50800" dist="50800" dir="2700000" algn="ctr" rotWithShape="0">
                    <a:schemeClr val="tx1"/>
                  </a:outerShdw>
                </a:effectLst>
              </a:rPr>
              <a:t>most </a:t>
            </a:r>
            <a:r>
              <a:rPr lang="en-US" dirty="0">
                <a:solidFill>
                  <a:schemeClr val="bg1"/>
                </a:solidFill>
                <a:effectLst>
                  <a:outerShdw blurRad="50800" dist="50800" dir="2700000" algn="ctr" rotWithShape="0">
                    <a:schemeClr val="tx1"/>
                  </a:outerShdw>
                </a:effectLst>
              </a:rPr>
              <a:t>economically </a:t>
            </a:r>
            <a:r>
              <a:rPr lang="en-US" dirty="0" smtClean="0">
                <a:solidFill>
                  <a:schemeClr val="bg1"/>
                </a:solidFill>
                <a:effectLst>
                  <a:outerShdw blurRad="50800" dist="50800" dir="2700000" algn="ctr" rotWithShape="0">
                    <a:schemeClr val="tx1"/>
                  </a:outerShdw>
                </a:effectLst>
              </a:rPr>
              <a:t>important: 60</a:t>
            </a:r>
            <a:r>
              <a:rPr lang="en-US" dirty="0">
                <a:solidFill>
                  <a:schemeClr val="bg1"/>
                </a:solidFill>
                <a:effectLst>
                  <a:outerShdw blurRad="50800" dist="50800" dir="2700000" algn="ctr" rotWithShape="0">
                    <a:schemeClr val="tx1"/>
                  </a:outerShdw>
                </a:effectLst>
              </a:rPr>
              <a:t>% </a:t>
            </a:r>
            <a:r>
              <a:rPr lang="en-US" dirty="0" smtClean="0">
                <a:solidFill>
                  <a:schemeClr val="bg1"/>
                </a:solidFill>
                <a:effectLst>
                  <a:outerShdw blurRad="50800" dist="50800" dir="2700000" algn="ctr" rotWithShape="0">
                    <a:schemeClr val="tx1"/>
                  </a:outerShdw>
                </a:effectLst>
              </a:rPr>
              <a:t>of total in 2010</a:t>
            </a:r>
          </a:p>
          <a:p>
            <a:pPr lvl="1"/>
            <a:r>
              <a:rPr lang="en-US" dirty="0" smtClean="0">
                <a:solidFill>
                  <a:srgbClr val="FFFF00"/>
                </a:solidFill>
                <a:effectLst>
                  <a:outerShdw blurRad="50800" dist="50800" dir="2700000" algn="ctr" rotWithShape="0">
                    <a:schemeClr val="tx1"/>
                  </a:outerShdw>
                </a:effectLst>
              </a:rPr>
              <a:t>Conch</a:t>
            </a:r>
            <a:r>
              <a:rPr lang="en-US" dirty="0" smtClean="0">
                <a:solidFill>
                  <a:schemeClr val="bg1"/>
                </a:solidFill>
                <a:effectLst>
                  <a:outerShdw blurRad="50800" dist="50800" dir="2700000" algn="ctr" rotWithShape="0">
                    <a:schemeClr val="tx1"/>
                  </a:outerShdw>
                </a:effectLst>
              </a:rPr>
              <a:t> (</a:t>
            </a:r>
            <a:r>
              <a:rPr lang="en-US" i="1" dirty="0" err="1" smtClean="0">
                <a:solidFill>
                  <a:schemeClr val="bg1"/>
                </a:solidFill>
                <a:effectLst>
                  <a:outerShdw blurRad="50800" dist="50800" dir="2700000" algn="ctr" rotWithShape="0">
                    <a:schemeClr val="tx1"/>
                  </a:outerShdw>
                </a:effectLst>
              </a:rPr>
              <a:t>Strombus</a:t>
            </a:r>
            <a:r>
              <a:rPr lang="en-US" i="1" dirty="0" smtClean="0">
                <a:solidFill>
                  <a:schemeClr val="bg1"/>
                </a:solidFill>
                <a:effectLst>
                  <a:outerShdw blurRad="50800" dist="50800" dir="2700000" algn="ctr" rotWithShape="0">
                    <a:schemeClr val="tx1"/>
                  </a:outerShdw>
                </a:effectLst>
              </a:rPr>
              <a:t> </a:t>
            </a:r>
            <a:r>
              <a:rPr lang="en-US" i="1" dirty="0" err="1" smtClean="0">
                <a:solidFill>
                  <a:schemeClr val="bg1"/>
                </a:solidFill>
                <a:effectLst>
                  <a:outerShdw blurRad="50800" dist="50800" dir="2700000" algn="ctr" rotWithShape="0">
                    <a:schemeClr val="tx1"/>
                  </a:outerShdw>
                </a:effectLst>
              </a:rPr>
              <a:t>gigas</a:t>
            </a:r>
            <a:r>
              <a:rPr lang="en-US" dirty="0" smtClean="0">
                <a:solidFill>
                  <a:schemeClr val="bg1"/>
                </a:solidFill>
                <a:effectLst>
                  <a:outerShdw blurRad="50800" dist="50800" dir="2700000" algn="ctr" rotWithShape="0">
                    <a:schemeClr val="tx1"/>
                  </a:outerShdw>
                </a:effectLst>
              </a:rPr>
              <a:t>) also important</a:t>
            </a:r>
          </a:p>
          <a:p>
            <a:pPr lvl="0"/>
            <a:r>
              <a:rPr lang="en-US" dirty="0" smtClean="0">
                <a:solidFill>
                  <a:srgbClr val="FFFF00"/>
                </a:solidFill>
                <a:effectLst>
                  <a:outerShdw blurRad="50800" dist="50800" dir="2700000" algn="ctr" rotWithShape="0">
                    <a:schemeClr val="tx1"/>
                  </a:outerShdw>
                </a:effectLst>
              </a:rPr>
              <a:t>&gt;</a:t>
            </a:r>
            <a:r>
              <a:rPr lang="en-US" dirty="0">
                <a:solidFill>
                  <a:srgbClr val="FFFF00"/>
                </a:solidFill>
                <a:effectLst>
                  <a:outerShdw blurRad="50800" dist="50800" dir="2700000" algn="ctr" rotWithShape="0">
                    <a:schemeClr val="tx1"/>
                  </a:outerShdw>
                </a:effectLst>
              </a:rPr>
              <a:t>2,400 </a:t>
            </a:r>
            <a:r>
              <a:rPr lang="en-US" dirty="0" smtClean="0">
                <a:solidFill>
                  <a:srgbClr val="FFFF00"/>
                </a:solidFill>
                <a:effectLst>
                  <a:outerShdw blurRad="50800" dist="50800" dir="2700000" algn="ctr" rotWithShape="0">
                    <a:schemeClr val="tx1"/>
                  </a:outerShdw>
                </a:effectLst>
              </a:rPr>
              <a:t>fishermen </a:t>
            </a:r>
            <a:r>
              <a:rPr lang="en-US" i="1" dirty="0" smtClean="0">
                <a:solidFill>
                  <a:schemeClr val="bg1"/>
                </a:solidFill>
                <a:effectLst>
                  <a:outerShdw blurRad="50800" dist="50800" dir="2700000" algn="ctr" rotWithShape="0">
                    <a:schemeClr val="tx1"/>
                  </a:outerShdw>
                </a:effectLst>
              </a:rPr>
              <a:t>directly</a:t>
            </a:r>
            <a:r>
              <a:rPr lang="en-US" dirty="0" smtClean="0">
                <a:solidFill>
                  <a:srgbClr val="FFFF00"/>
                </a:solidFill>
                <a:effectLst>
                  <a:outerShdw blurRad="50800" dist="50800" dir="2700000" algn="ctr" rotWithShape="0">
                    <a:schemeClr val="tx1"/>
                  </a:outerShdw>
                </a:effectLst>
              </a:rPr>
              <a:t> </a:t>
            </a:r>
            <a:r>
              <a:rPr lang="en-US" dirty="0" smtClean="0">
                <a:solidFill>
                  <a:schemeClr val="bg1"/>
                </a:solidFill>
                <a:effectLst>
                  <a:outerShdw blurRad="50800" dist="50800" dir="2700000" algn="ctr" rotWithShape="0">
                    <a:schemeClr val="tx1"/>
                  </a:outerShdw>
                </a:effectLst>
              </a:rPr>
              <a:t>employed </a:t>
            </a:r>
            <a:r>
              <a:rPr lang="en-US" dirty="0">
                <a:solidFill>
                  <a:schemeClr val="bg1"/>
                </a:solidFill>
                <a:effectLst>
                  <a:outerShdw blurRad="50800" dist="50800" dir="2700000" algn="ctr" rotWithShape="0">
                    <a:schemeClr val="tx1"/>
                  </a:outerShdw>
                </a:effectLst>
              </a:rPr>
              <a:t>in capture fisheries </a:t>
            </a:r>
            <a:r>
              <a:rPr lang="en-US" dirty="0" smtClean="0">
                <a:solidFill>
                  <a:schemeClr val="bg1"/>
                </a:solidFill>
                <a:effectLst>
                  <a:outerShdw blurRad="50800" dist="50800" dir="2700000" algn="ctr" rotWithShape="0">
                    <a:schemeClr val="tx1"/>
                  </a:outerShdw>
                </a:effectLst>
              </a:rPr>
              <a:t>sector</a:t>
            </a:r>
            <a:endParaRPr lang="en-US" dirty="0">
              <a:solidFill>
                <a:schemeClr val="bg1"/>
              </a:solidFill>
              <a:effectLst>
                <a:outerShdw blurRad="50800" dist="50800" dir="2700000" algn="ctr" rotWithShape="0">
                  <a:schemeClr val="tx1"/>
                </a:outerShdw>
              </a:effectLst>
            </a:endParaRPr>
          </a:p>
          <a:p>
            <a:pPr lvl="0"/>
            <a:r>
              <a:rPr lang="en-US" dirty="0">
                <a:solidFill>
                  <a:srgbClr val="FFFF00"/>
                </a:solidFill>
                <a:effectLst>
                  <a:outerShdw blurRad="50800" dist="50800" dir="2700000" algn="ctr" rotWithShape="0">
                    <a:schemeClr val="tx1"/>
                  </a:outerShdw>
                </a:effectLst>
              </a:rPr>
              <a:t>~15,000 citizens </a:t>
            </a:r>
            <a:r>
              <a:rPr lang="en-US" dirty="0">
                <a:solidFill>
                  <a:schemeClr val="bg1"/>
                </a:solidFill>
                <a:effectLst>
                  <a:outerShdw blurRad="50800" dist="50800" dir="2700000" algn="ctr" rotWithShape="0">
                    <a:schemeClr val="tx1"/>
                  </a:outerShdw>
                </a:effectLst>
              </a:rPr>
              <a:t>indirectly employed in processing and </a:t>
            </a:r>
            <a:r>
              <a:rPr lang="en-US" dirty="0" smtClean="0">
                <a:solidFill>
                  <a:schemeClr val="bg1"/>
                </a:solidFill>
                <a:effectLst>
                  <a:outerShdw blurRad="50800" dist="50800" dir="2700000" algn="ctr" rotWithShape="0">
                    <a:schemeClr val="tx1"/>
                  </a:outerShdw>
                </a:effectLst>
              </a:rPr>
              <a:t>exporting</a:t>
            </a:r>
          </a:p>
          <a:p>
            <a:pPr lvl="0"/>
            <a:endParaRPr lang="en-US" dirty="0">
              <a:solidFill>
                <a:schemeClr val="bg1"/>
              </a:solidFill>
              <a:effectLst>
                <a:outerShdw blurRad="50800" dist="50800" dir="2700000" algn="ctr" rotWithShape="0">
                  <a:schemeClr val="tx1"/>
                </a:outerShdw>
              </a:effectLst>
            </a:endParaRPr>
          </a:p>
          <a:p>
            <a:pPr lvl="0"/>
            <a:endParaRPr lang="en-US" dirty="0" smtClean="0">
              <a:solidFill>
                <a:schemeClr val="bg1"/>
              </a:solidFill>
              <a:effectLst>
                <a:outerShdw blurRad="50800" dist="50800" dir="2700000" algn="ctr" rotWithShape="0">
                  <a:schemeClr val="tx1"/>
                </a:outerShdw>
              </a:effectLst>
            </a:endParaRPr>
          </a:p>
          <a:p>
            <a:pPr lvl="0"/>
            <a:endParaRPr lang="en-US" dirty="0">
              <a:solidFill>
                <a:schemeClr val="bg1"/>
              </a:solidFill>
              <a:effectLst>
                <a:outerShdw blurRad="50800" dist="50800" dir="2700000" algn="ctr" rotWithShape="0">
                  <a:schemeClr val="tx1"/>
                </a:outerShdw>
              </a:effectLst>
            </a:endParaRPr>
          </a:p>
        </p:txBody>
      </p:sp>
      <p:sp>
        <p:nvSpPr>
          <p:cNvPr id="2" name="Title 1"/>
          <p:cNvSpPr>
            <a:spLocks noGrp="1"/>
          </p:cNvSpPr>
          <p:nvPr>
            <p:ph type="title"/>
          </p:nvPr>
        </p:nvSpPr>
        <p:spPr>
          <a:xfrm>
            <a:off x="0" y="6401"/>
            <a:ext cx="9144000" cy="755599"/>
          </a:xfrm>
          <a:solidFill>
            <a:srgbClr val="00FFFF">
              <a:alpha val="40000"/>
            </a:srgbClr>
          </a:solidFill>
          <a:effectLst>
            <a:outerShdw blurRad="50800" dist="50800" dir="2700000" algn="ctr" rotWithShape="0">
              <a:schemeClr val="tx1"/>
            </a:outerShdw>
          </a:effectLst>
        </p:spPr>
        <p:txBody>
          <a:bodyPr>
            <a:normAutofit fontScale="90000"/>
          </a:bodyPr>
          <a:lstStyle/>
          <a:p>
            <a:r>
              <a:rPr lang="en-US" dirty="0" smtClean="0">
                <a:solidFill>
                  <a:schemeClr val="bg1"/>
                </a:solidFill>
              </a:rPr>
              <a:t>Belize Fisheries: Lobster &amp; Conch</a:t>
            </a:r>
            <a:endParaRPr lang="en-US" dirty="0">
              <a:solidFill>
                <a:schemeClr val="bg1"/>
              </a:solidFill>
            </a:endParaRPr>
          </a:p>
        </p:txBody>
      </p:sp>
      <p:sp>
        <p:nvSpPr>
          <p:cNvPr id="5" name="TextBox 4"/>
          <p:cNvSpPr txBox="1"/>
          <p:nvPr/>
        </p:nvSpPr>
        <p:spPr>
          <a:xfrm>
            <a:off x="-1" y="6596390"/>
            <a:ext cx="9158653" cy="261610"/>
          </a:xfrm>
          <a:prstGeom prst="rect">
            <a:avLst/>
          </a:prstGeom>
          <a:solidFill>
            <a:schemeClr val="tx1">
              <a:lumMod val="75000"/>
              <a:lumOff val="25000"/>
            </a:schemeClr>
          </a:solid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Background</a:t>
            </a:r>
            <a:endParaRPr lang="en-US" sz="1050" dirty="0">
              <a:solidFill>
                <a:schemeClr val="bg1"/>
              </a:solidFill>
            </a:endParaRPr>
          </a:p>
        </p:txBody>
      </p:sp>
      <p:sp>
        <p:nvSpPr>
          <p:cNvPr id="3" name="TextBox 2"/>
          <p:cNvSpPr txBox="1"/>
          <p:nvPr/>
        </p:nvSpPr>
        <p:spPr>
          <a:xfrm>
            <a:off x="5958253" y="6067203"/>
            <a:ext cx="3200400" cy="646331"/>
          </a:xfrm>
          <a:prstGeom prst="rect">
            <a:avLst/>
          </a:prstGeom>
          <a:noFill/>
          <a:effectLst>
            <a:outerShdw blurRad="25400" dist="12700" dir="2700000" algn="ctr" rotWithShape="0">
              <a:schemeClr val="tx1"/>
            </a:outerShdw>
          </a:effectLst>
        </p:spPr>
        <p:txBody>
          <a:bodyPr wrap="square" rtlCol="0">
            <a:spAutoFit/>
          </a:bodyPr>
          <a:lstStyle/>
          <a:p>
            <a:pPr algn="r"/>
            <a:r>
              <a:rPr lang="en-US" dirty="0">
                <a:solidFill>
                  <a:schemeClr val="bg1"/>
                </a:solidFill>
              </a:rPr>
              <a:t>Source: Wade et al. 2011</a:t>
            </a:r>
          </a:p>
          <a:p>
            <a:pPr algn="r"/>
            <a:r>
              <a:rPr lang="en-US" dirty="0">
                <a:solidFill>
                  <a:schemeClr val="bg1"/>
                </a:solidFill>
              </a:rPr>
              <a:t>Photo: L. Epstein </a:t>
            </a:r>
            <a:endParaRPr lang="en-US" dirty="0">
              <a:solidFill>
                <a:schemeClr val="bg1"/>
              </a:solidFill>
            </a:endParaRPr>
          </a:p>
        </p:txBody>
      </p:sp>
    </p:spTree>
    <p:extLst>
      <p:ext uri="{BB962C8B-B14F-4D97-AF65-F5344CB8AC3E}">
        <p14:creationId xmlns:p14="http://schemas.microsoft.com/office/powerpoint/2010/main" val="1704183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dissolve">
                                      <p:cBhvr>
                                        <p:cTn id="7" dur="500"/>
                                        <p:tgtEl>
                                          <p:spTgt spid="6">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dissolv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dissolve">
                                      <p:cBhvr>
                                        <p:cTn id="15" dur="5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dissolve">
                                      <p:cBhvr>
                                        <p:cTn id="20" dur="500"/>
                                        <p:tgtEl>
                                          <p:spTgt spid="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dissolve">
                                      <p:cBhvr>
                                        <p:cTn id="25" dur="500"/>
                                        <p:tgtEl>
                                          <p:spTgt spid="6">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dissolve">
                                      <p:cBhvr>
                                        <p:cTn id="30" dur="500"/>
                                        <p:tgtEl>
                                          <p:spTgt spid="6">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dissolve">
                                      <p:cBhvr>
                                        <p:cTn id="35"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81000">
              <a:srgbClr val="000082"/>
            </a:gs>
            <a:gs pos="20000">
              <a:srgbClr val="0070C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09714"/>
          </a:xfrm>
          <a:effectLst>
            <a:outerShdw blurRad="25400" dist="25400" dir="2700000" algn="ctr" rotWithShape="0">
              <a:schemeClr val="tx1"/>
            </a:outerShdw>
          </a:effectLst>
        </p:spPr>
        <p:txBody>
          <a:bodyPr>
            <a:normAutofit fontScale="90000"/>
          </a:bodyPr>
          <a:lstStyle/>
          <a:p>
            <a:r>
              <a:rPr lang="en-US" dirty="0" smtClean="0">
                <a:solidFill>
                  <a:schemeClr val="bg1"/>
                </a:solidFill>
              </a:rPr>
              <a:t>Belize Fisheries Department</a:t>
            </a:r>
            <a:endParaRPr lang="en-US" dirty="0">
              <a:solidFill>
                <a:schemeClr val="bg1"/>
              </a:solidFill>
            </a:endParaRPr>
          </a:p>
        </p:txBody>
      </p:sp>
      <p:sp>
        <p:nvSpPr>
          <p:cNvPr id="3" name="Content Placeholder 2"/>
          <p:cNvSpPr>
            <a:spLocks noGrp="1"/>
          </p:cNvSpPr>
          <p:nvPr>
            <p:ph idx="1"/>
          </p:nvPr>
        </p:nvSpPr>
        <p:spPr>
          <a:xfrm>
            <a:off x="3276600" y="990600"/>
            <a:ext cx="5791200" cy="5715000"/>
          </a:xfrm>
          <a:effectLst/>
        </p:spPr>
        <p:txBody>
          <a:bodyPr>
            <a:normAutofit fontScale="77500" lnSpcReduction="20000"/>
          </a:bodyPr>
          <a:lstStyle/>
          <a:p>
            <a:pPr marL="0" indent="0">
              <a:buNone/>
            </a:pPr>
            <a:r>
              <a:rPr lang="en-US" dirty="0" smtClean="0">
                <a:solidFill>
                  <a:schemeClr val="bg1"/>
                </a:solidFill>
                <a:effectLst>
                  <a:outerShdw blurRad="38100" dist="38100" dir="2700000" algn="tl">
                    <a:srgbClr val="000000">
                      <a:alpha val="43137"/>
                    </a:srgbClr>
                  </a:outerShdw>
                </a:effectLst>
              </a:rPr>
              <a:t>Partners with NGOs and </a:t>
            </a:r>
            <a:r>
              <a:rPr lang="en-US" dirty="0" smtClean="0">
                <a:solidFill>
                  <a:schemeClr val="bg1"/>
                </a:solidFill>
                <a:effectLst>
                  <a:outerShdw blurRad="38100" dist="38100" dir="2700000" algn="tl">
                    <a:srgbClr val="000000">
                      <a:alpha val="43137"/>
                    </a:srgbClr>
                  </a:outerShdw>
                </a:effectLst>
              </a:rPr>
              <a:t>community:</a:t>
            </a:r>
          </a:p>
          <a:p>
            <a:pPr lvl="1"/>
            <a:r>
              <a:rPr lang="en-US" dirty="0" smtClean="0">
                <a:solidFill>
                  <a:schemeClr val="bg1"/>
                </a:solidFill>
                <a:effectLst>
                  <a:outerShdw blurRad="38100" dist="38100" dir="2700000" algn="tl">
                    <a:srgbClr val="000000">
                      <a:alpha val="43137"/>
                    </a:srgbClr>
                  </a:outerShdw>
                </a:effectLst>
              </a:rPr>
              <a:t>builds </a:t>
            </a:r>
            <a:r>
              <a:rPr lang="en-US" u="sng" dirty="0" smtClean="0">
                <a:solidFill>
                  <a:srgbClr val="FFFF00"/>
                </a:solidFill>
                <a:effectLst>
                  <a:outerShdw blurRad="38100" dist="38100" dir="2700000" algn="tl">
                    <a:srgbClr val="000000">
                      <a:alpha val="43137"/>
                    </a:srgbClr>
                  </a:outerShdw>
                </a:effectLst>
              </a:rPr>
              <a:t>transparency</a:t>
            </a:r>
            <a:r>
              <a:rPr lang="en-US" u="sng" dirty="0" smtClean="0">
                <a:solidFill>
                  <a:schemeClr val="bg1"/>
                </a:solidFill>
                <a:effectLst>
                  <a:outerShdw blurRad="38100" dist="38100" dir="2700000" algn="tl">
                    <a:srgbClr val="000000">
                      <a:alpha val="43137"/>
                    </a:srgbClr>
                  </a:outerShdw>
                </a:effectLst>
              </a:rPr>
              <a:t> </a:t>
            </a:r>
            <a:r>
              <a:rPr lang="en-US" dirty="0" smtClean="0">
                <a:solidFill>
                  <a:schemeClr val="bg1"/>
                </a:solidFill>
                <a:effectLst>
                  <a:outerShdw blurRad="38100" dist="38100" dir="2700000" algn="tl">
                    <a:srgbClr val="000000">
                      <a:alpha val="43137"/>
                    </a:srgbClr>
                  </a:outerShdw>
                </a:effectLst>
              </a:rPr>
              <a:t>and </a:t>
            </a:r>
            <a:r>
              <a:rPr lang="en-US" u="sng" dirty="0" smtClean="0">
                <a:solidFill>
                  <a:srgbClr val="FFFF00"/>
                </a:solidFill>
                <a:effectLst>
                  <a:outerShdw blurRad="38100" dist="38100" dir="2700000" algn="tl">
                    <a:srgbClr val="000000">
                      <a:alpha val="43137"/>
                    </a:srgbClr>
                  </a:outerShdw>
                </a:effectLst>
              </a:rPr>
              <a:t>trust</a:t>
            </a:r>
            <a:r>
              <a:rPr lang="en-US" dirty="0" smtClean="0">
                <a:solidFill>
                  <a:srgbClr val="FFFF00"/>
                </a:solidFill>
                <a:effectLst>
                  <a:outerShdw blurRad="38100" dist="38100" dir="2700000" algn="tl">
                    <a:srgbClr val="000000">
                      <a:alpha val="43137"/>
                    </a:srgbClr>
                  </a:outerShdw>
                </a:effectLst>
              </a:rPr>
              <a:t> </a:t>
            </a:r>
            <a:r>
              <a:rPr lang="en-US" dirty="0" smtClean="0">
                <a:solidFill>
                  <a:schemeClr val="bg1"/>
                </a:solidFill>
                <a:effectLst>
                  <a:outerShdw blurRad="38100" dist="38100" dir="2700000" algn="tl">
                    <a:srgbClr val="000000">
                      <a:alpha val="43137"/>
                    </a:srgbClr>
                  </a:outerShdw>
                </a:effectLst>
              </a:rPr>
              <a:t>between government and society.</a:t>
            </a:r>
          </a:p>
          <a:p>
            <a:pPr marL="0" lvl="0" indent="0">
              <a:buNone/>
            </a:pPr>
            <a:endParaRPr lang="en-US" dirty="0" smtClean="0">
              <a:solidFill>
                <a:schemeClr val="bg1"/>
              </a:solidFill>
              <a:effectLst>
                <a:outerShdw blurRad="38100" dist="38100" dir="2700000" algn="tl">
                  <a:srgbClr val="000000">
                    <a:alpha val="43137"/>
                  </a:srgbClr>
                </a:outerShdw>
              </a:effectLst>
            </a:endParaRPr>
          </a:p>
          <a:p>
            <a:pPr marL="0" lvl="0" indent="0">
              <a:buNone/>
            </a:pPr>
            <a:r>
              <a:rPr lang="en-US" dirty="0" smtClean="0">
                <a:solidFill>
                  <a:schemeClr val="bg1"/>
                </a:solidFill>
                <a:effectLst>
                  <a:outerShdw blurRad="38100" dist="38100" dir="2700000" algn="tl">
                    <a:srgbClr val="000000">
                      <a:alpha val="43137"/>
                    </a:srgbClr>
                  </a:outerShdw>
                </a:effectLst>
              </a:rPr>
              <a:t>Progressive </a:t>
            </a:r>
            <a:r>
              <a:rPr lang="en-US" dirty="0" smtClean="0">
                <a:solidFill>
                  <a:schemeClr val="bg1"/>
                </a:solidFill>
                <a:effectLst>
                  <a:outerShdw blurRad="38100" dist="38100" dir="2700000" algn="tl">
                    <a:srgbClr val="000000">
                      <a:alpha val="43137"/>
                    </a:srgbClr>
                  </a:outerShdw>
                </a:effectLst>
              </a:rPr>
              <a:t>approach:</a:t>
            </a:r>
            <a:endParaRPr lang="en-US" dirty="0" smtClean="0">
              <a:solidFill>
                <a:schemeClr val="bg1"/>
              </a:solidFill>
              <a:effectLst>
                <a:outerShdw blurRad="38100" dist="38100" dir="2700000" algn="tl">
                  <a:srgbClr val="000000">
                    <a:alpha val="43137"/>
                  </a:srgbClr>
                </a:outerShdw>
              </a:effectLst>
            </a:endParaRPr>
          </a:p>
          <a:p>
            <a:pPr lvl="1"/>
            <a:r>
              <a:rPr lang="en-US" dirty="0" smtClean="0">
                <a:solidFill>
                  <a:schemeClr val="bg1"/>
                </a:solidFill>
                <a:effectLst>
                  <a:outerShdw blurRad="38100" dist="38100" dir="2700000" algn="tl">
                    <a:srgbClr val="000000">
                      <a:alpha val="43137"/>
                    </a:srgbClr>
                  </a:outerShdw>
                </a:effectLst>
              </a:rPr>
              <a:t>regionally unrivalled </a:t>
            </a:r>
            <a:r>
              <a:rPr lang="en-US" b="1" dirty="0">
                <a:solidFill>
                  <a:schemeClr val="bg1"/>
                </a:solidFill>
                <a:effectLst>
                  <a:outerShdw blurRad="38100" dist="38100" dir="2700000" algn="tl">
                    <a:srgbClr val="000000">
                      <a:alpha val="43137"/>
                    </a:srgbClr>
                  </a:outerShdw>
                </a:effectLst>
              </a:rPr>
              <a:t>N</a:t>
            </a:r>
            <a:r>
              <a:rPr lang="en-US" b="1" dirty="0" smtClean="0">
                <a:solidFill>
                  <a:schemeClr val="bg1"/>
                </a:solidFill>
                <a:effectLst>
                  <a:outerShdw blurRad="38100" dist="38100" dir="2700000" algn="tl">
                    <a:srgbClr val="000000">
                      <a:alpha val="43137"/>
                    </a:srgbClr>
                  </a:outerShdw>
                </a:effectLst>
              </a:rPr>
              <a:t>etwork </a:t>
            </a:r>
            <a:r>
              <a:rPr lang="en-US" b="1" dirty="0" smtClean="0">
                <a:solidFill>
                  <a:schemeClr val="bg1"/>
                </a:solidFill>
                <a:effectLst>
                  <a:outerShdw blurRad="38100" dist="38100" dir="2700000" algn="tl">
                    <a:srgbClr val="000000">
                      <a:alpha val="43137"/>
                    </a:srgbClr>
                  </a:outerShdw>
                </a:effectLst>
              </a:rPr>
              <a:t>of </a:t>
            </a:r>
            <a:r>
              <a:rPr lang="en-US" b="1" dirty="0" smtClean="0">
                <a:solidFill>
                  <a:schemeClr val="bg1"/>
                </a:solidFill>
                <a:effectLst>
                  <a:outerShdw blurRad="38100" dist="38100" dir="2700000" algn="tl">
                    <a:srgbClr val="000000">
                      <a:alpha val="43137"/>
                    </a:srgbClr>
                  </a:outerShdw>
                </a:effectLst>
              </a:rPr>
              <a:t>Marine </a:t>
            </a:r>
            <a:r>
              <a:rPr lang="en-US" b="1" dirty="0">
                <a:solidFill>
                  <a:schemeClr val="bg1"/>
                </a:solidFill>
                <a:effectLst>
                  <a:outerShdw blurRad="38100" dist="38100" dir="2700000" algn="tl">
                    <a:srgbClr val="000000">
                      <a:alpha val="43137"/>
                    </a:srgbClr>
                  </a:outerShdw>
                </a:effectLst>
              </a:rPr>
              <a:t>R</a:t>
            </a:r>
            <a:r>
              <a:rPr lang="en-US" b="1" dirty="0" smtClean="0">
                <a:solidFill>
                  <a:schemeClr val="bg1"/>
                </a:solidFill>
                <a:effectLst>
                  <a:outerShdw blurRad="38100" dist="38100" dir="2700000" algn="tl">
                    <a:srgbClr val="000000">
                      <a:alpha val="43137"/>
                    </a:srgbClr>
                  </a:outerShdw>
                </a:effectLst>
              </a:rPr>
              <a:t>eserves</a:t>
            </a:r>
            <a:endParaRPr lang="en-US" b="1" dirty="0" smtClean="0">
              <a:solidFill>
                <a:schemeClr val="bg1"/>
              </a:solidFill>
              <a:effectLst>
                <a:outerShdw blurRad="38100" dist="38100" dir="2700000" algn="tl">
                  <a:srgbClr val="000000">
                    <a:alpha val="43137"/>
                  </a:srgbClr>
                </a:outerShdw>
              </a:effectLst>
            </a:endParaRPr>
          </a:p>
          <a:p>
            <a:pPr lvl="1"/>
            <a:r>
              <a:rPr lang="en-US" dirty="0" smtClean="0">
                <a:solidFill>
                  <a:schemeClr val="bg1"/>
                </a:solidFill>
                <a:effectLst>
                  <a:outerShdw blurRad="38100" dist="38100" dir="2700000" algn="tl">
                    <a:srgbClr val="000000">
                      <a:alpha val="43137"/>
                    </a:srgbClr>
                  </a:outerShdw>
                </a:effectLst>
              </a:rPr>
              <a:t>Many </a:t>
            </a:r>
            <a:r>
              <a:rPr lang="en-US" b="1" dirty="0">
                <a:solidFill>
                  <a:schemeClr val="bg1"/>
                </a:solidFill>
                <a:effectLst>
                  <a:outerShdw blurRad="38100" dist="38100" dir="2700000" algn="tl">
                    <a:srgbClr val="000000">
                      <a:alpha val="43137"/>
                    </a:srgbClr>
                  </a:outerShdw>
                </a:effectLst>
              </a:rPr>
              <a:t>F</a:t>
            </a:r>
            <a:r>
              <a:rPr lang="en-US" b="1" dirty="0" smtClean="0">
                <a:solidFill>
                  <a:schemeClr val="bg1"/>
                </a:solidFill>
                <a:effectLst>
                  <a:outerShdw blurRad="38100" dist="38100" dir="2700000" algn="tl">
                    <a:srgbClr val="000000">
                      <a:alpha val="43137"/>
                    </a:srgbClr>
                  </a:outerShdw>
                </a:effectLst>
              </a:rPr>
              <a:t>ish </a:t>
            </a:r>
            <a:r>
              <a:rPr lang="en-US" b="1" dirty="0">
                <a:solidFill>
                  <a:schemeClr val="bg1"/>
                </a:solidFill>
                <a:effectLst>
                  <a:outerShdw blurRad="38100" dist="38100" dir="2700000" algn="tl">
                    <a:srgbClr val="000000">
                      <a:alpha val="43137"/>
                    </a:srgbClr>
                  </a:outerShdw>
                </a:effectLst>
              </a:rPr>
              <a:t>S</a:t>
            </a:r>
            <a:r>
              <a:rPr lang="en-US" b="1" dirty="0" smtClean="0">
                <a:solidFill>
                  <a:schemeClr val="bg1"/>
                </a:solidFill>
                <a:effectLst>
                  <a:outerShdw blurRad="38100" dist="38100" dir="2700000" algn="tl">
                    <a:srgbClr val="000000">
                      <a:alpha val="43137"/>
                    </a:srgbClr>
                  </a:outerShdw>
                </a:effectLst>
              </a:rPr>
              <a:t>pawning </a:t>
            </a:r>
            <a:r>
              <a:rPr lang="en-US" b="1" dirty="0">
                <a:solidFill>
                  <a:schemeClr val="bg1"/>
                </a:solidFill>
                <a:effectLst>
                  <a:outerShdw blurRad="38100" dist="38100" dir="2700000" algn="tl">
                    <a:srgbClr val="000000">
                      <a:alpha val="43137"/>
                    </a:srgbClr>
                  </a:outerShdw>
                </a:effectLst>
              </a:rPr>
              <a:t>A</a:t>
            </a:r>
            <a:r>
              <a:rPr lang="en-US" b="1" dirty="0" smtClean="0">
                <a:solidFill>
                  <a:schemeClr val="bg1"/>
                </a:solidFill>
                <a:effectLst>
                  <a:outerShdw blurRad="38100" dist="38100" dir="2700000" algn="tl">
                    <a:srgbClr val="000000">
                      <a:alpha val="43137"/>
                    </a:srgbClr>
                  </a:outerShdw>
                </a:effectLst>
              </a:rPr>
              <a:t>ggregation </a:t>
            </a:r>
            <a:r>
              <a:rPr lang="en-US" b="1" dirty="0">
                <a:solidFill>
                  <a:schemeClr val="bg1"/>
                </a:solidFill>
                <a:effectLst>
                  <a:outerShdw blurRad="38100" dist="38100" dir="2700000" algn="tl">
                    <a:srgbClr val="000000">
                      <a:alpha val="43137"/>
                    </a:srgbClr>
                  </a:outerShdw>
                </a:effectLst>
              </a:rPr>
              <a:t>S</a:t>
            </a:r>
            <a:r>
              <a:rPr lang="en-US" b="1" dirty="0" smtClean="0">
                <a:solidFill>
                  <a:schemeClr val="bg1"/>
                </a:solidFill>
                <a:effectLst>
                  <a:outerShdw blurRad="38100" dist="38100" dir="2700000" algn="tl">
                    <a:srgbClr val="000000">
                      <a:alpha val="43137"/>
                    </a:srgbClr>
                  </a:outerShdw>
                </a:effectLst>
              </a:rPr>
              <a:t>ites</a:t>
            </a:r>
            <a:r>
              <a:rPr lang="en-US" dirty="0" smtClean="0">
                <a:solidFill>
                  <a:schemeClr val="bg1"/>
                </a:solidFill>
                <a:effectLst>
                  <a:outerShdw blurRad="38100" dist="38100" dir="2700000" algn="tl">
                    <a:srgbClr val="000000">
                      <a:alpha val="43137"/>
                    </a:srgbClr>
                  </a:outerShdw>
                </a:effectLst>
              </a:rPr>
              <a:t> </a:t>
            </a:r>
            <a:r>
              <a:rPr lang="en-US" dirty="0" smtClean="0">
                <a:solidFill>
                  <a:schemeClr val="bg1"/>
                </a:solidFill>
                <a:effectLst>
                  <a:outerShdw blurRad="38100" dist="38100" dir="2700000" algn="tl">
                    <a:srgbClr val="000000">
                      <a:alpha val="43137"/>
                    </a:srgbClr>
                  </a:outerShdw>
                </a:effectLst>
              </a:rPr>
              <a:t>protected</a:t>
            </a:r>
          </a:p>
          <a:p>
            <a:pPr lvl="1"/>
            <a:r>
              <a:rPr lang="en-US" b="1" dirty="0">
                <a:solidFill>
                  <a:schemeClr val="bg1"/>
                </a:solidFill>
                <a:effectLst>
                  <a:outerShdw blurRad="38100" dist="38100" dir="2700000" algn="tl">
                    <a:srgbClr val="000000">
                      <a:alpha val="43137"/>
                    </a:srgbClr>
                  </a:outerShdw>
                </a:effectLst>
              </a:rPr>
              <a:t>G</a:t>
            </a:r>
            <a:r>
              <a:rPr lang="en-US" b="1" dirty="0" smtClean="0">
                <a:solidFill>
                  <a:schemeClr val="bg1"/>
                </a:solidFill>
                <a:effectLst>
                  <a:outerShdw blurRad="38100" dist="38100" dir="2700000" algn="tl">
                    <a:srgbClr val="000000">
                      <a:alpha val="43137"/>
                    </a:srgbClr>
                  </a:outerShdw>
                </a:effectLst>
              </a:rPr>
              <a:t>ear </a:t>
            </a:r>
            <a:r>
              <a:rPr lang="en-US" b="1" dirty="0">
                <a:solidFill>
                  <a:schemeClr val="bg1"/>
                </a:solidFill>
                <a:effectLst>
                  <a:outerShdw blurRad="38100" dist="38100" dir="2700000" algn="tl">
                    <a:srgbClr val="000000">
                      <a:alpha val="43137"/>
                    </a:srgbClr>
                  </a:outerShdw>
                </a:effectLst>
              </a:rPr>
              <a:t>R</a:t>
            </a:r>
            <a:r>
              <a:rPr lang="en-US" b="1" dirty="0" smtClean="0">
                <a:solidFill>
                  <a:schemeClr val="bg1"/>
                </a:solidFill>
                <a:effectLst>
                  <a:outerShdw blurRad="38100" dist="38100" dir="2700000" algn="tl">
                    <a:srgbClr val="000000">
                      <a:alpha val="43137"/>
                    </a:srgbClr>
                  </a:outerShdw>
                </a:effectLst>
              </a:rPr>
              <a:t>estrictions</a:t>
            </a:r>
            <a:r>
              <a:rPr lang="en-US" dirty="0" smtClean="0">
                <a:solidFill>
                  <a:schemeClr val="bg1"/>
                </a:solidFill>
                <a:effectLst>
                  <a:outerShdw blurRad="38100" dist="38100" dir="2700000" algn="tl">
                    <a:srgbClr val="000000">
                      <a:alpha val="43137"/>
                    </a:srgbClr>
                  </a:outerShdw>
                </a:effectLst>
              </a:rPr>
              <a:t> </a:t>
            </a:r>
            <a:r>
              <a:rPr lang="en-US" dirty="0" smtClean="0">
                <a:solidFill>
                  <a:schemeClr val="bg1"/>
                </a:solidFill>
                <a:effectLst>
                  <a:outerShdw blurRad="38100" dist="38100" dir="2700000" algn="tl">
                    <a:srgbClr val="000000">
                      <a:alpha val="43137"/>
                    </a:srgbClr>
                  </a:outerShdw>
                </a:effectLst>
              </a:rPr>
              <a:t>and </a:t>
            </a:r>
            <a:r>
              <a:rPr lang="en-US" b="1" dirty="0">
                <a:solidFill>
                  <a:schemeClr val="bg1"/>
                </a:solidFill>
                <a:effectLst>
                  <a:outerShdw blurRad="38100" dist="38100" dir="2700000" algn="tl">
                    <a:srgbClr val="000000">
                      <a:alpha val="43137"/>
                    </a:srgbClr>
                  </a:outerShdw>
                </a:effectLst>
              </a:rPr>
              <a:t>S</a:t>
            </a:r>
            <a:r>
              <a:rPr lang="en-US" b="1" dirty="0" smtClean="0">
                <a:solidFill>
                  <a:schemeClr val="bg1"/>
                </a:solidFill>
                <a:effectLst>
                  <a:outerShdw blurRad="38100" dist="38100" dir="2700000" algn="tl">
                    <a:srgbClr val="000000">
                      <a:alpha val="43137"/>
                    </a:srgbClr>
                  </a:outerShdw>
                </a:effectLst>
              </a:rPr>
              <a:t>eason </a:t>
            </a:r>
            <a:r>
              <a:rPr lang="en-US" b="1" dirty="0">
                <a:solidFill>
                  <a:schemeClr val="bg1"/>
                </a:solidFill>
                <a:effectLst>
                  <a:outerShdw blurRad="38100" dist="38100" dir="2700000" algn="tl">
                    <a:srgbClr val="000000">
                      <a:alpha val="43137"/>
                    </a:srgbClr>
                  </a:outerShdw>
                </a:effectLst>
              </a:rPr>
              <a:t>C</a:t>
            </a:r>
            <a:r>
              <a:rPr lang="en-US" b="1" dirty="0" smtClean="0">
                <a:solidFill>
                  <a:schemeClr val="bg1"/>
                </a:solidFill>
                <a:effectLst>
                  <a:outerShdw blurRad="38100" dist="38100" dir="2700000" algn="tl">
                    <a:srgbClr val="000000">
                      <a:alpha val="43137"/>
                    </a:srgbClr>
                  </a:outerShdw>
                </a:effectLst>
              </a:rPr>
              <a:t>losures</a:t>
            </a:r>
            <a:endParaRPr lang="en-US" dirty="0" smtClean="0">
              <a:solidFill>
                <a:schemeClr val="bg1"/>
              </a:solidFill>
              <a:effectLst>
                <a:outerShdw blurRad="38100" dist="38100" dir="2700000" algn="tl">
                  <a:srgbClr val="000000">
                    <a:alpha val="43137"/>
                  </a:srgbClr>
                </a:outerShdw>
              </a:effectLst>
            </a:endParaRPr>
          </a:p>
          <a:p>
            <a:pPr lvl="1"/>
            <a:r>
              <a:rPr lang="en-US" b="1" dirty="0" smtClean="0">
                <a:solidFill>
                  <a:schemeClr val="bg1"/>
                </a:solidFill>
                <a:effectLst>
                  <a:outerShdw blurRad="38100" dist="38100" dir="2700000" algn="tl">
                    <a:srgbClr val="000000">
                      <a:alpha val="43137"/>
                    </a:srgbClr>
                  </a:outerShdw>
                </a:effectLst>
              </a:rPr>
              <a:t>Bans</a:t>
            </a:r>
            <a:r>
              <a:rPr lang="en-US" dirty="0" smtClean="0">
                <a:solidFill>
                  <a:schemeClr val="bg1"/>
                </a:solidFill>
                <a:effectLst>
                  <a:outerShdw blurRad="38100" dist="38100" dir="2700000" algn="tl">
                    <a:srgbClr val="000000">
                      <a:alpha val="43137"/>
                    </a:srgbClr>
                  </a:outerShdw>
                </a:effectLst>
              </a:rPr>
              <a:t> on extracting certain marine </a:t>
            </a:r>
            <a:r>
              <a:rPr lang="en-US" dirty="0" smtClean="0">
                <a:solidFill>
                  <a:schemeClr val="bg1"/>
                </a:solidFill>
                <a:effectLst>
                  <a:outerShdw blurRad="38100" dist="38100" dir="2700000" algn="tl">
                    <a:srgbClr val="000000">
                      <a:alpha val="43137"/>
                    </a:srgbClr>
                  </a:outerShdw>
                </a:effectLst>
              </a:rPr>
              <a:t>species</a:t>
            </a:r>
            <a:endParaRPr lang="en-US" dirty="0" smtClean="0">
              <a:solidFill>
                <a:schemeClr val="bg1"/>
              </a:solidFill>
              <a:effectLst>
                <a:outerShdw blurRad="38100" dist="38100" dir="2700000" algn="tl">
                  <a:srgbClr val="000000">
                    <a:alpha val="43137"/>
                  </a:srgbClr>
                </a:outerShdw>
              </a:effectLst>
            </a:endParaRPr>
          </a:p>
          <a:p>
            <a:pPr lvl="1"/>
            <a:endParaRPr lang="en-US" dirty="0" smtClean="0">
              <a:solidFill>
                <a:schemeClr val="bg1"/>
              </a:solidFill>
              <a:effectLst>
                <a:outerShdw blurRad="38100" dist="38100" dir="2700000" algn="tl">
                  <a:srgbClr val="000000">
                    <a:alpha val="43137"/>
                  </a:srgbClr>
                </a:outerShdw>
              </a:effectLst>
            </a:endParaRPr>
          </a:p>
          <a:p>
            <a:pPr marL="0" lvl="0" indent="0">
              <a:buNone/>
            </a:pPr>
            <a:r>
              <a:rPr lang="en-US" dirty="0" smtClean="0">
                <a:solidFill>
                  <a:schemeClr val="bg1"/>
                </a:solidFill>
                <a:effectLst>
                  <a:outerShdw blurRad="38100" dist="38100" dir="2700000" algn="tl">
                    <a:srgbClr val="000000">
                      <a:alpha val="43137"/>
                    </a:srgbClr>
                  </a:outerShdw>
                </a:effectLst>
              </a:rPr>
              <a:t>Result:</a:t>
            </a:r>
          </a:p>
          <a:p>
            <a:pPr lvl="1"/>
            <a:r>
              <a:rPr lang="en-US" dirty="0" smtClean="0">
                <a:solidFill>
                  <a:schemeClr val="bg1"/>
                </a:solidFill>
                <a:effectLst>
                  <a:outerShdw blurRad="38100" dist="38100" dir="2700000" algn="tl">
                    <a:srgbClr val="000000">
                      <a:alpha val="43137"/>
                    </a:srgbClr>
                  </a:outerShdw>
                </a:effectLst>
              </a:rPr>
              <a:t>Belize's </a:t>
            </a:r>
            <a:r>
              <a:rPr lang="en-US" dirty="0" smtClean="0">
                <a:solidFill>
                  <a:schemeClr val="bg1"/>
                </a:solidFill>
                <a:effectLst>
                  <a:outerShdw blurRad="38100" dist="38100" dir="2700000" algn="tl">
                    <a:srgbClr val="000000">
                      <a:alpha val="43137"/>
                    </a:srgbClr>
                  </a:outerShdw>
                </a:effectLst>
              </a:rPr>
              <a:t>marine resources in </a:t>
            </a:r>
            <a:r>
              <a:rPr lang="en-US" u="sng" dirty="0" smtClean="0">
                <a:solidFill>
                  <a:srgbClr val="FFFF00"/>
                </a:solidFill>
                <a:effectLst>
                  <a:outerShdw blurRad="38100" dist="38100" dir="2700000" algn="tl">
                    <a:srgbClr val="000000">
                      <a:alpha val="43137"/>
                    </a:srgbClr>
                  </a:outerShdw>
                </a:effectLst>
              </a:rPr>
              <a:t>better condition </a:t>
            </a:r>
            <a:r>
              <a:rPr lang="en-US" dirty="0" smtClean="0">
                <a:solidFill>
                  <a:schemeClr val="bg1"/>
                </a:solidFill>
                <a:effectLst>
                  <a:outerShdw blurRad="38100" dist="38100" dir="2700000" algn="tl">
                    <a:srgbClr val="000000">
                      <a:alpha val="43137"/>
                    </a:srgbClr>
                  </a:outerShdw>
                </a:effectLst>
              </a:rPr>
              <a:t>than many </a:t>
            </a:r>
            <a:r>
              <a:rPr lang="en-US" dirty="0" err="1" smtClean="0">
                <a:solidFill>
                  <a:schemeClr val="bg1"/>
                </a:solidFill>
                <a:effectLst>
                  <a:outerShdw blurRad="38100" dist="38100" dir="2700000" algn="tl">
                    <a:srgbClr val="000000">
                      <a:alpha val="43137"/>
                    </a:srgbClr>
                  </a:outerShdw>
                </a:effectLst>
              </a:rPr>
              <a:t>neighbouring</a:t>
            </a:r>
            <a:r>
              <a:rPr lang="en-US" dirty="0" smtClean="0">
                <a:solidFill>
                  <a:schemeClr val="bg1"/>
                </a:solidFill>
                <a:effectLst>
                  <a:outerShdw blurRad="38100" dist="38100" dir="2700000" algn="tl">
                    <a:srgbClr val="000000">
                      <a:alpha val="43137"/>
                    </a:srgbClr>
                  </a:outerShdw>
                </a:effectLst>
              </a:rPr>
              <a:t> countries. </a:t>
            </a:r>
          </a:p>
          <a:p>
            <a:endParaRPr lang="en-US" dirty="0">
              <a:effectLst>
                <a:outerShdw blurRad="38100" dist="38100" dir="2700000" algn="tl">
                  <a:srgbClr val="000000">
                    <a:alpha val="43137"/>
                  </a:srgbClr>
                </a:outerShdw>
              </a:effectLst>
            </a:endParaRPr>
          </a:p>
        </p:txBody>
      </p:sp>
      <p:pic>
        <p:nvPicPr>
          <p:cNvPr id="4" name="Picture 9" descr="BFD LOGO.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8600" y="1143000"/>
            <a:ext cx="2597100" cy="2667000"/>
          </a:xfrm>
          <a:prstGeom prst="ellipse">
            <a:avLst/>
          </a:prstGeom>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James\Documents\TIDE\TIDE James\Summit\Summit Report Photos 2012\Buildings_&amp;_Signs\CZMAI.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8600" y="3962400"/>
            <a:ext cx="3073400" cy="2305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Background</a:t>
            </a:r>
            <a:endParaRPr lang="en-US" sz="1050" dirty="0">
              <a:solidFill>
                <a:schemeClr val="bg1"/>
              </a:solidFill>
            </a:endParaRPr>
          </a:p>
        </p:txBody>
      </p:sp>
    </p:spTree>
    <p:extLst>
      <p:ext uri="{BB962C8B-B14F-4D97-AF65-F5344CB8AC3E}">
        <p14:creationId xmlns:p14="http://schemas.microsoft.com/office/powerpoint/2010/main" val="4292994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10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1000"/>
                                        <p:tgtEl>
                                          <p:spTgt spid="3">
                                            <p:txEl>
                                              <p:pRg st="3" end="3"/>
                                            </p:txEl>
                                          </p:spTgt>
                                        </p:tgtEl>
                                      </p:cBhvr>
                                    </p:animEffect>
                                  </p:childTnLst>
                                </p:cTn>
                              </p:par>
                            </p:childTnLst>
                          </p:cTn>
                        </p:par>
                        <p:par>
                          <p:cTn id="16" fill="hold">
                            <p:stCondLst>
                              <p:cond delay="1000"/>
                            </p:stCondLst>
                            <p:childTnLst>
                              <p:par>
                                <p:cTn id="17" presetID="9"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1000"/>
                                        <p:tgtEl>
                                          <p:spTgt spid="3">
                                            <p:txEl>
                                              <p:pRg st="4" end="4"/>
                                            </p:txEl>
                                          </p:spTgt>
                                        </p:tgtEl>
                                      </p:cBhvr>
                                    </p:animEffect>
                                  </p:childTnLst>
                                </p:cTn>
                              </p:par>
                            </p:childTnLst>
                          </p:cTn>
                        </p:par>
                        <p:par>
                          <p:cTn id="20" fill="hold">
                            <p:stCondLst>
                              <p:cond delay="2500"/>
                            </p:stCondLst>
                            <p:childTnLst>
                              <p:par>
                                <p:cTn id="21" presetID="9" presetClass="entr" presetSubtype="0" fill="hold" nodeType="afterEffect">
                                  <p:stCondLst>
                                    <p:cond delay="50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dissolve">
                                      <p:cBhvr>
                                        <p:cTn id="23" dur="1000"/>
                                        <p:tgtEl>
                                          <p:spTgt spid="3">
                                            <p:txEl>
                                              <p:pRg st="5" end="5"/>
                                            </p:txEl>
                                          </p:spTgt>
                                        </p:tgtEl>
                                      </p:cBhvr>
                                    </p:animEffect>
                                  </p:childTnLst>
                                </p:cTn>
                              </p:par>
                            </p:childTnLst>
                          </p:cTn>
                        </p:par>
                        <p:par>
                          <p:cTn id="24" fill="hold">
                            <p:stCondLst>
                              <p:cond delay="4000"/>
                            </p:stCondLst>
                            <p:childTnLst>
                              <p:par>
                                <p:cTn id="25" presetID="9" presetClass="entr" presetSubtype="0" fill="hold" nodeType="afterEffect">
                                  <p:stCondLst>
                                    <p:cond delay="50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1000"/>
                                        <p:tgtEl>
                                          <p:spTgt spid="3">
                                            <p:txEl>
                                              <p:pRg st="6" end="6"/>
                                            </p:txEl>
                                          </p:spTgt>
                                        </p:tgtEl>
                                      </p:cBhvr>
                                    </p:animEffect>
                                  </p:childTnLst>
                                </p:cTn>
                              </p:par>
                            </p:childTnLst>
                          </p:cTn>
                        </p:par>
                        <p:par>
                          <p:cTn id="28" fill="hold">
                            <p:stCondLst>
                              <p:cond delay="5500"/>
                            </p:stCondLst>
                            <p:childTnLst>
                              <p:par>
                                <p:cTn id="29" presetID="9" presetClass="entr" presetSubtype="0" fill="hold" nodeType="afterEffect">
                                  <p:stCondLst>
                                    <p:cond delay="50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dissolve">
                                      <p:cBhvr>
                                        <p:cTn id="31" dur="1000"/>
                                        <p:tgtEl>
                                          <p:spTgt spid="3">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dissolve">
                                      <p:cBhvr>
                                        <p:cTn id="36" dur="1000"/>
                                        <p:tgtEl>
                                          <p:spTgt spid="3">
                                            <p:txEl>
                                              <p:pRg st="9" end="9"/>
                                            </p:txEl>
                                          </p:spTgt>
                                        </p:tgtEl>
                                      </p:cBhvr>
                                    </p:animEffect>
                                  </p:childTnLst>
                                </p:cTn>
                              </p:par>
                            </p:childTnLst>
                          </p:cTn>
                        </p:par>
                        <p:par>
                          <p:cTn id="37" fill="hold">
                            <p:stCondLst>
                              <p:cond delay="1000"/>
                            </p:stCondLst>
                            <p:childTnLst>
                              <p:par>
                                <p:cTn id="38" presetID="9" presetClass="entr" presetSubtype="0" fill="hold" nodeType="afterEffect">
                                  <p:stCondLst>
                                    <p:cond delay="50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dissolve">
                                      <p:cBhvr>
                                        <p:cTn id="40"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80000">
              <a:srgbClr val="000082"/>
            </a:gs>
            <a:gs pos="28000">
              <a:srgbClr val="0070C0"/>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61682" y="13447"/>
            <a:ext cx="8229600" cy="1143000"/>
          </a:xfrm>
          <a:effectLst>
            <a:outerShdw blurRad="25400" dist="25400" dir="2700000" algn="ctr" rotWithShape="0">
              <a:schemeClr val="tx1"/>
            </a:outerShdw>
          </a:effectLst>
        </p:spPr>
        <p:txBody>
          <a:bodyPr>
            <a:normAutofit/>
          </a:bodyPr>
          <a:lstStyle/>
          <a:p>
            <a:r>
              <a:rPr lang="en-US" sz="4000" dirty="0" smtClean="0">
                <a:solidFill>
                  <a:schemeClr val="bg1"/>
                </a:solidFill>
              </a:rPr>
              <a:t>Increase in Fishers &amp; Boats</a:t>
            </a:r>
            <a:endParaRPr lang="en-US" sz="4000" dirty="0">
              <a:solidFill>
                <a:schemeClr val="bg1"/>
              </a:solidFill>
            </a:endParaRPr>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l="4889" t="2780" r="1544" b="4393"/>
          <a:stretch>
            <a:fillRect/>
          </a:stretch>
        </p:blipFill>
        <p:spPr bwMode="auto">
          <a:xfrm>
            <a:off x="268406" y="2170124"/>
            <a:ext cx="4980528" cy="321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5789" y="5388367"/>
            <a:ext cx="9144000" cy="1200329"/>
          </a:xfrm>
          <a:prstGeom prst="rect">
            <a:avLst/>
          </a:prstGeom>
          <a:effectLst/>
        </p:spPr>
        <p:txBody>
          <a:bodyPr wrap="square">
            <a:spAutoFit/>
          </a:bodyPr>
          <a:lstStyle/>
          <a:p>
            <a:pPr marL="342900" lvl="0" indent="-342900">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Number </a:t>
            </a:r>
            <a:r>
              <a:rPr lang="en-US" sz="2400" dirty="0" smtClean="0">
                <a:solidFill>
                  <a:schemeClr val="bg1"/>
                </a:solidFill>
                <a:effectLst>
                  <a:outerShdw blurRad="38100" dist="38100" dir="2700000" algn="tl">
                    <a:srgbClr val="000000">
                      <a:alpha val="43137"/>
                    </a:srgbClr>
                  </a:outerShdw>
                </a:effectLst>
              </a:rPr>
              <a:t>of fishermen </a:t>
            </a:r>
            <a:r>
              <a:rPr lang="en-US" sz="2400" dirty="0">
                <a:solidFill>
                  <a:schemeClr val="bg1"/>
                </a:solidFill>
                <a:effectLst>
                  <a:outerShdw blurRad="38100" dist="38100" dir="2700000" algn="tl">
                    <a:srgbClr val="000000">
                      <a:alpha val="43137"/>
                    </a:srgbClr>
                  </a:outerShdw>
                </a:effectLst>
              </a:rPr>
              <a:t>increased from </a:t>
            </a:r>
            <a:r>
              <a:rPr lang="en-US" sz="2400" u="sng" dirty="0">
                <a:solidFill>
                  <a:schemeClr val="bg1"/>
                </a:solidFill>
                <a:effectLst>
                  <a:outerShdw blurRad="38100" dist="38100" dir="2700000" algn="tl">
                    <a:srgbClr val="000000">
                      <a:alpha val="43137"/>
                    </a:srgbClr>
                  </a:outerShdw>
                </a:effectLst>
              </a:rPr>
              <a:t>1,731</a:t>
            </a:r>
            <a:r>
              <a:rPr lang="en-US" sz="2400" dirty="0">
                <a:solidFill>
                  <a:schemeClr val="bg1"/>
                </a:solidFill>
                <a:effectLst>
                  <a:outerShdw blurRad="38100" dist="38100" dir="2700000" algn="tl">
                    <a:srgbClr val="000000">
                      <a:alpha val="43137"/>
                    </a:srgbClr>
                  </a:outerShdw>
                </a:effectLst>
              </a:rPr>
              <a:t> in 2004 to </a:t>
            </a:r>
            <a:r>
              <a:rPr lang="en-US" sz="2400" u="sng" dirty="0">
                <a:solidFill>
                  <a:schemeClr val="bg1"/>
                </a:solidFill>
                <a:effectLst>
                  <a:outerShdw blurRad="38100" dist="38100" dir="2700000" algn="tl">
                    <a:srgbClr val="000000">
                      <a:alpha val="43137"/>
                    </a:srgbClr>
                  </a:outerShdw>
                </a:effectLst>
              </a:rPr>
              <a:t>2,267</a:t>
            </a:r>
            <a:r>
              <a:rPr lang="en-US" sz="2400" dirty="0">
                <a:solidFill>
                  <a:schemeClr val="bg1"/>
                </a:solidFill>
                <a:effectLst>
                  <a:outerShdw blurRad="38100" dist="38100" dir="2700000" algn="tl">
                    <a:srgbClr val="000000">
                      <a:alpha val="43137"/>
                    </a:srgbClr>
                  </a:outerShdw>
                </a:effectLst>
              </a:rPr>
              <a:t> in </a:t>
            </a:r>
            <a:r>
              <a:rPr lang="en-US" sz="2400" dirty="0" smtClean="0">
                <a:solidFill>
                  <a:schemeClr val="bg1"/>
                </a:solidFill>
                <a:effectLst>
                  <a:outerShdw blurRad="38100" dist="38100" dir="2700000" algn="tl">
                    <a:srgbClr val="000000">
                      <a:alpha val="43137"/>
                    </a:srgbClr>
                  </a:outerShdw>
                </a:effectLst>
              </a:rPr>
              <a:t>2009</a:t>
            </a:r>
            <a:endParaRPr lang="en-US" sz="2400" dirty="0">
              <a:solidFill>
                <a:schemeClr val="bg1"/>
              </a:solidFill>
              <a:effectLst>
                <a:outerShdw blurRad="38100" dist="38100" dir="2700000" algn="tl">
                  <a:srgbClr val="000000">
                    <a:alpha val="43137"/>
                  </a:srgbClr>
                </a:outerShdw>
              </a:effectLst>
            </a:endParaRPr>
          </a:p>
          <a:p>
            <a:pPr marL="285750" indent="-285750">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Number </a:t>
            </a:r>
            <a:r>
              <a:rPr lang="en-US" sz="2400" dirty="0">
                <a:solidFill>
                  <a:schemeClr val="bg1"/>
                </a:solidFill>
                <a:effectLst>
                  <a:outerShdw blurRad="38100" dist="38100" dir="2700000" algn="tl">
                    <a:srgbClr val="000000">
                      <a:alpha val="43137"/>
                    </a:srgbClr>
                  </a:outerShdw>
                </a:effectLst>
              </a:rPr>
              <a:t>of boats increased from </a:t>
            </a:r>
            <a:r>
              <a:rPr lang="en-US" sz="2400" u="sng" dirty="0">
                <a:solidFill>
                  <a:schemeClr val="bg1"/>
                </a:solidFill>
                <a:effectLst>
                  <a:outerShdw blurRad="38100" dist="38100" dir="2700000" algn="tl">
                    <a:srgbClr val="000000">
                      <a:alpha val="43137"/>
                    </a:srgbClr>
                  </a:outerShdw>
                </a:effectLst>
              </a:rPr>
              <a:t>621</a:t>
            </a:r>
            <a:r>
              <a:rPr lang="en-US" sz="2400" dirty="0">
                <a:solidFill>
                  <a:schemeClr val="bg1"/>
                </a:solidFill>
                <a:effectLst>
                  <a:outerShdw blurRad="38100" dist="38100" dir="2700000" algn="tl">
                    <a:srgbClr val="000000">
                      <a:alpha val="43137"/>
                    </a:srgbClr>
                  </a:outerShdw>
                </a:effectLst>
              </a:rPr>
              <a:t> to </a:t>
            </a:r>
            <a:r>
              <a:rPr lang="en-US" sz="2400" u="sng" dirty="0">
                <a:solidFill>
                  <a:schemeClr val="bg1"/>
                </a:solidFill>
                <a:effectLst>
                  <a:outerShdw blurRad="38100" dist="38100" dir="2700000" algn="tl">
                    <a:srgbClr val="000000">
                      <a:alpha val="43137"/>
                    </a:srgbClr>
                  </a:outerShdw>
                </a:effectLst>
              </a:rPr>
              <a:t>643</a:t>
            </a:r>
            <a:r>
              <a:rPr lang="en-US" sz="2400" dirty="0">
                <a:solidFill>
                  <a:schemeClr val="bg1"/>
                </a:solidFill>
                <a:effectLst>
                  <a:outerShdw blurRad="38100" dist="38100" dir="2700000" algn="tl">
                    <a:srgbClr val="000000">
                      <a:alpha val="43137"/>
                    </a:srgbClr>
                  </a:outerShdw>
                </a:effectLst>
              </a:rPr>
              <a:t> during same </a:t>
            </a:r>
            <a:r>
              <a:rPr lang="en-US" sz="2400" dirty="0" smtClean="0">
                <a:solidFill>
                  <a:schemeClr val="bg1"/>
                </a:solidFill>
                <a:effectLst>
                  <a:outerShdw blurRad="38100" dist="38100" dir="2700000" algn="tl">
                    <a:srgbClr val="000000">
                      <a:alpha val="43137"/>
                    </a:srgbClr>
                  </a:outerShdw>
                </a:effectLst>
              </a:rPr>
              <a:t>period </a:t>
            </a:r>
          </a:p>
          <a:p>
            <a:pPr marL="285750" indent="-285750">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Yet revenue down </a:t>
            </a:r>
            <a:r>
              <a:rPr lang="en-US" sz="2400" dirty="0" smtClean="0">
                <a:solidFill>
                  <a:schemeClr val="bg1"/>
                </a:solidFill>
                <a:effectLst>
                  <a:outerShdw blurRad="38100" dist="38100" dir="2700000" algn="tl">
                    <a:srgbClr val="000000">
                      <a:alpha val="43137"/>
                    </a:srgbClr>
                  </a:outerShdw>
                </a:effectLst>
                <a:sym typeface="Wingdings" pitchFamily="2" charset="2"/>
              </a:rPr>
              <a:t></a:t>
            </a:r>
            <a:endParaRPr lang="en-US" sz="2400" dirty="0" smtClean="0">
              <a:solidFill>
                <a:schemeClr val="bg1"/>
              </a:solidFill>
              <a:effectLst>
                <a:outerShdw blurRad="38100" dist="38100" dir="2700000" algn="tl">
                  <a:srgbClr val="000000">
                    <a:alpha val="43137"/>
                  </a:srgbClr>
                </a:outerShdw>
              </a:effectLst>
            </a:endParaRPr>
          </a:p>
        </p:txBody>
      </p:sp>
      <p:pic>
        <p:nvPicPr>
          <p:cNvPr id="10" name="Picture 6" descr="Collecting Conch"/>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410199" y="2633402"/>
            <a:ext cx="3579791" cy="26848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Background</a:t>
            </a:r>
            <a:endParaRPr lang="en-US" sz="1050" dirty="0">
              <a:solidFill>
                <a:schemeClr val="bg1"/>
              </a:solidFill>
            </a:endParaRPr>
          </a:p>
        </p:txBody>
      </p:sp>
      <p:sp>
        <p:nvSpPr>
          <p:cNvPr id="2" name="Rectangle 1"/>
          <p:cNvSpPr/>
          <p:nvPr/>
        </p:nvSpPr>
        <p:spPr>
          <a:xfrm>
            <a:off x="457200" y="1066800"/>
            <a:ext cx="8382000" cy="954107"/>
          </a:xfrm>
          <a:prstGeom prst="rect">
            <a:avLst/>
          </a:prstGeom>
        </p:spPr>
        <p:txBody>
          <a:bodyPr wrap="square">
            <a:spAutoFit/>
          </a:bodyPr>
          <a:lstStyle/>
          <a:p>
            <a:pPr lvl="0" algn="ctr"/>
            <a:r>
              <a:rPr lang="en-US" sz="2800" dirty="0">
                <a:solidFill>
                  <a:schemeClr val="bg1"/>
                </a:solidFill>
                <a:effectLst>
                  <a:outerShdw blurRad="38100" dist="38100" dir="2700000" algn="tl">
                    <a:srgbClr val="000000">
                      <a:alpha val="43137"/>
                    </a:srgbClr>
                  </a:outerShdw>
                </a:effectLst>
              </a:rPr>
              <a:t>Under Open Access, Belize's fisheries showing signs of overexploitation and </a:t>
            </a:r>
            <a:r>
              <a:rPr lang="en-US" sz="2800" dirty="0" smtClean="0">
                <a:solidFill>
                  <a:schemeClr val="bg1"/>
                </a:solidFill>
                <a:effectLst>
                  <a:outerShdw blurRad="38100" dist="38100" dir="2700000" algn="tl">
                    <a:srgbClr val="000000">
                      <a:alpha val="43137"/>
                    </a:srgbClr>
                  </a:outerShdw>
                </a:effectLst>
              </a:rPr>
              <a:t>decline</a:t>
            </a:r>
            <a:endParaRPr lang="en-US" sz="2800" dirty="0">
              <a:solidFill>
                <a:schemeClr val="bg1"/>
              </a:solidFill>
              <a:effectLst>
                <a:outerShdw blurRad="38100" dist="38100" dir="2700000" algn="tl">
                  <a:srgbClr val="000000">
                    <a:alpha val="43137"/>
                  </a:srgbClr>
                </a:outerShdw>
              </a:effectLst>
            </a:endParaRPr>
          </a:p>
        </p:txBody>
      </p:sp>
      <p:sp>
        <p:nvSpPr>
          <p:cNvPr id="8" name="Down Arrow 7"/>
          <p:cNvSpPr/>
          <p:nvPr/>
        </p:nvSpPr>
        <p:spPr>
          <a:xfrm flipH="1" flipV="1">
            <a:off x="2461317" y="4745169"/>
            <a:ext cx="198235" cy="64319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flipV="1">
            <a:off x="4422669" y="4744350"/>
            <a:ext cx="198235" cy="64319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2400" y="1905000"/>
            <a:ext cx="3008194" cy="307777"/>
          </a:xfrm>
          <a:prstGeom prst="rect">
            <a:avLst/>
          </a:prstGeom>
          <a:noFill/>
        </p:spPr>
        <p:txBody>
          <a:bodyPr wrap="square" rtlCol="0">
            <a:spAutoFit/>
          </a:bodyPr>
          <a:lstStyle/>
          <a:p>
            <a:r>
              <a:rPr lang="en-US" sz="1400" dirty="0" smtClean="0">
                <a:solidFill>
                  <a:schemeClr val="bg1"/>
                </a:solidFill>
                <a:effectLst>
                  <a:outerShdw blurRad="38100" dist="38100" dir="2700000" algn="tl">
                    <a:srgbClr val="000000">
                      <a:alpha val="43137"/>
                    </a:srgbClr>
                  </a:outerShdw>
                </a:effectLst>
              </a:rPr>
              <a:t>Source: Wade et al. 2011</a:t>
            </a:r>
            <a:endParaRPr lang="en-US" sz="1400" dirty="0">
              <a:solidFill>
                <a:schemeClr val="bg1"/>
              </a:solidFill>
              <a:effectLst>
                <a:outerShdw blurRad="38100" dist="38100" dir="2700000" algn="tl">
                  <a:srgbClr val="000000">
                    <a:alpha val="43137"/>
                  </a:srgbClr>
                </a:outerShdw>
              </a:effectLst>
            </a:endParaRPr>
          </a:p>
        </p:txBody>
      </p:sp>
      <p:sp>
        <p:nvSpPr>
          <p:cNvPr id="13" name="Oval 12"/>
          <p:cNvSpPr/>
          <p:nvPr/>
        </p:nvSpPr>
        <p:spPr>
          <a:xfrm>
            <a:off x="3160594" y="2514600"/>
            <a:ext cx="1487606"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447800" y="2166753"/>
            <a:ext cx="1700331" cy="210215"/>
          </a:xfrm>
          <a:prstGeom prst="rect">
            <a:avLst/>
          </a:prstGeom>
          <a:solidFill>
            <a:schemeClr val="bg1"/>
          </a:solidFill>
        </p:spPr>
        <p:txBody>
          <a:bodyPr wrap="square" rtlCol="0">
            <a:spAutoFit/>
          </a:bodyPr>
          <a:lstStyle/>
          <a:p>
            <a:r>
              <a:rPr lang="en-US" sz="1400" b="1" dirty="0" smtClean="0"/>
              <a:t>No. Fisher Licenses</a:t>
            </a:r>
            <a:endParaRPr lang="en-US" sz="1400" b="1" dirty="0"/>
          </a:p>
        </p:txBody>
      </p:sp>
      <p:sp>
        <p:nvSpPr>
          <p:cNvPr id="16" name="TextBox 15"/>
          <p:cNvSpPr txBox="1"/>
          <p:nvPr/>
        </p:nvSpPr>
        <p:spPr>
          <a:xfrm>
            <a:off x="3659017" y="2179867"/>
            <a:ext cx="977525" cy="231237"/>
          </a:xfrm>
          <a:prstGeom prst="rect">
            <a:avLst/>
          </a:prstGeom>
          <a:solidFill>
            <a:schemeClr val="bg1"/>
          </a:solidFill>
        </p:spPr>
        <p:txBody>
          <a:bodyPr wrap="square" rtlCol="0">
            <a:spAutoFit/>
          </a:bodyPr>
          <a:lstStyle/>
          <a:p>
            <a:r>
              <a:rPr lang="en-US" sz="1400" b="1" dirty="0" smtClean="0"/>
              <a:t>Revenue $</a:t>
            </a:r>
            <a:endParaRPr lang="en-US" sz="1400" b="1" dirty="0"/>
          </a:p>
        </p:txBody>
      </p:sp>
    </p:spTree>
    <p:extLst>
      <p:ext uri="{BB962C8B-B14F-4D97-AF65-F5344CB8AC3E}">
        <p14:creationId xmlns:p14="http://schemas.microsoft.com/office/powerpoint/2010/main" val="8364618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nodeType="withEffect">
                                  <p:stCondLst>
                                    <p:cond delay="0"/>
                                  </p:stCondLst>
                                  <p:childTnLst>
                                    <p:set>
                                      <p:cBhvr>
                                        <p:cTn id="18" dur="1" fill="hold">
                                          <p:stCondLst>
                                            <p:cond delay="0"/>
                                          </p:stCondLst>
                                        </p:cTn>
                                        <p:tgtEl>
                                          <p:spTgt spid="6147"/>
                                        </p:tgtEl>
                                        <p:attrNameLst>
                                          <p:attrName>style.visibility</p:attrName>
                                        </p:attrNameLst>
                                      </p:cBhvr>
                                      <p:to>
                                        <p:strVal val="visible"/>
                                      </p:to>
                                    </p:set>
                                    <p:animEffect transition="in" filter="dissolve">
                                      <p:cBhvr>
                                        <p:cTn id="19" dur="500"/>
                                        <p:tgtEl>
                                          <p:spTgt spid="6147"/>
                                        </p:tgtEl>
                                      </p:cBhvr>
                                    </p:animEffect>
                                  </p:childTnLst>
                                </p:cTn>
                              </p:par>
                              <p:par>
                                <p:cTn id="20" presetID="9"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2"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9" presetClass="entr" presetSubtype="0" fill="hold" nodeType="with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dissolve">
                                      <p:cBhvr>
                                        <p:cTn id="30" dur="500"/>
                                        <p:tgtEl>
                                          <p:spTgt spid="7">
                                            <p:txEl>
                                              <p:pRg st="0" end="0"/>
                                            </p:txEl>
                                          </p:spTgt>
                                        </p:tgtEl>
                                      </p:cBhvr>
                                    </p:animEffect>
                                  </p:childTnLst>
                                </p:cTn>
                              </p:par>
                            </p:childTnLst>
                          </p:cTn>
                        </p:par>
                        <p:par>
                          <p:cTn id="31" fill="hold">
                            <p:stCondLst>
                              <p:cond delay="500"/>
                            </p:stCondLst>
                            <p:childTnLst>
                              <p:par>
                                <p:cTn id="32" presetID="22" presetClass="entr" presetSubtype="4" fill="hold" grpId="1"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0"/>
                                  </p:stCondLst>
                                  <p:childTnLst>
                                    <p:animEffect transition="out" filter="fade">
                                      <p:cBhvr>
                                        <p:cTn id="38" dur="500"/>
                                        <p:tgtEl>
                                          <p:spTgt spid="8"/>
                                        </p:tgtEl>
                                      </p:cBhvr>
                                    </p:animEffect>
                                    <p:set>
                                      <p:cBhvr>
                                        <p:cTn id="39" dur="1" fill="hold">
                                          <p:stCondLst>
                                            <p:cond delay="499"/>
                                          </p:stCondLst>
                                        </p:cTn>
                                        <p:tgtEl>
                                          <p:spTgt spid="8"/>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par>
                                <p:cTn id="43" presetID="9" presetClass="entr" presetSubtype="0" fill="hold" nodeType="withEffect">
                                  <p:stCondLst>
                                    <p:cond delay="0"/>
                                  </p:stCondLst>
                                  <p:childTnLst>
                                    <p:set>
                                      <p:cBhvr>
                                        <p:cTn id="44" dur="1" fill="hold">
                                          <p:stCondLst>
                                            <p:cond delay="0"/>
                                          </p:stCondLst>
                                        </p:cTn>
                                        <p:tgtEl>
                                          <p:spTgt spid="7">
                                            <p:txEl>
                                              <p:pRg st="1" end="1"/>
                                            </p:txEl>
                                          </p:spTgt>
                                        </p:tgtEl>
                                        <p:attrNameLst>
                                          <p:attrName>style.visibility</p:attrName>
                                        </p:attrNameLst>
                                      </p:cBhvr>
                                      <p:to>
                                        <p:strVal val="visible"/>
                                      </p:to>
                                    </p:set>
                                    <p:animEffect transition="in" filter="dissolve">
                                      <p:cBhvr>
                                        <p:cTn id="45" dur="500"/>
                                        <p:tgtEl>
                                          <p:spTgt spid="7">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dissolve">
                                      <p:cBhvr>
                                        <p:cTn id="50" dur="500"/>
                                        <p:tgtEl>
                                          <p:spTgt spid="7">
                                            <p:txEl>
                                              <p:pRg st="2" end="2"/>
                                            </p:txEl>
                                          </p:spTgt>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dissolv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8" grpId="2" animBg="1"/>
      <p:bldP spid="12" grpId="0" animBg="1"/>
      <p:bldP spid="12" grpId="1" animBg="1"/>
      <p:bldP spid="9" grpId="0"/>
      <p:bldP spid="13" grpId="0" animBg="1"/>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effectLst>
            <a:outerShdw blurRad="25400" dist="12700" dir="2700000" algn="ctr" rotWithShape="0">
              <a:schemeClr val="tx1"/>
            </a:outerShdw>
          </a:effectLst>
        </p:spPr>
        <p:txBody>
          <a:bodyPr>
            <a:normAutofit fontScale="90000"/>
          </a:bodyPr>
          <a:lstStyle/>
          <a:p>
            <a:r>
              <a:rPr lang="en-US" dirty="0" smtClean="0">
                <a:solidFill>
                  <a:schemeClr val="bg1"/>
                </a:solidFill>
              </a:rPr>
              <a:t>Open Access = Tragedy of Commons!</a:t>
            </a:r>
            <a:endParaRPr lang="en-US" dirty="0">
              <a:solidFill>
                <a:schemeClr val="bg1"/>
              </a:solidFill>
            </a:endParaRPr>
          </a:p>
        </p:txBody>
      </p:sp>
      <p:sp>
        <p:nvSpPr>
          <p:cNvPr id="4" name="Right Arrow 3"/>
          <p:cNvSpPr/>
          <p:nvPr/>
        </p:nvSpPr>
        <p:spPr>
          <a:xfrm>
            <a:off x="3429000" y="563562"/>
            <a:ext cx="457200" cy="38100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914400" y="1371600"/>
            <a:ext cx="7347857" cy="435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ight Arrow 7"/>
          <p:cNvSpPr/>
          <p:nvPr/>
        </p:nvSpPr>
        <p:spPr>
          <a:xfrm rot="12740374">
            <a:off x="4379577" y="4137911"/>
            <a:ext cx="3454239" cy="219349"/>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94757" y="2811366"/>
            <a:ext cx="1360713" cy="507008"/>
          </a:xfrm>
          <a:prstGeom prst="rect">
            <a:avLst/>
          </a:prstGeom>
          <a:noFill/>
          <a:effectLst>
            <a:outerShdw blurRad="50800" dist="50800" dir="2700000" algn="ctr" rotWithShape="0">
              <a:schemeClr val="tx1"/>
            </a:outerShdw>
          </a:effectLst>
        </p:spPr>
        <p:txBody>
          <a:bodyPr wrap="square" rtlCol="0">
            <a:spAutoFit/>
          </a:bodyPr>
          <a:lstStyle/>
          <a:p>
            <a:r>
              <a:rPr lang="en-US" sz="3200" dirty="0" smtClean="0">
                <a:solidFill>
                  <a:schemeClr val="bg1"/>
                </a:solidFill>
              </a:rPr>
              <a:t>Belize</a:t>
            </a:r>
            <a:endParaRPr lang="en-US" dirty="0">
              <a:solidFill>
                <a:schemeClr val="bg1"/>
              </a:solidFill>
            </a:endParaRPr>
          </a:p>
        </p:txBody>
      </p:sp>
      <p:sp>
        <p:nvSpPr>
          <p:cNvPr id="10" name="TextBox 9"/>
          <p:cNvSpPr txBox="1"/>
          <p:nvPr/>
        </p:nvSpPr>
        <p:spPr>
          <a:xfrm>
            <a:off x="1761752" y="4937632"/>
            <a:ext cx="3098718" cy="507008"/>
          </a:xfrm>
          <a:prstGeom prst="rect">
            <a:avLst/>
          </a:prstGeom>
          <a:noFill/>
          <a:effectLst>
            <a:outerShdw blurRad="50800" dist="50800" dir="2700000" algn="ctr" rotWithShape="0">
              <a:schemeClr val="tx1"/>
            </a:outerShdw>
          </a:effectLst>
        </p:spPr>
        <p:txBody>
          <a:bodyPr wrap="square" rtlCol="0">
            <a:spAutoFit/>
          </a:bodyPr>
          <a:lstStyle/>
          <a:p>
            <a:r>
              <a:rPr lang="en-US" sz="3200" dirty="0" smtClean="0">
                <a:solidFill>
                  <a:schemeClr val="bg1"/>
                </a:solidFill>
              </a:rPr>
              <a:t>Guatemala</a:t>
            </a:r>
            <a:endParaRPr lang="en-US" dirty="0">
              <a:solidFill>
                <a:schemeClr val="bg1"/>
              </a:solidFill>
            </a:endParaRPr>
          </a:p>
        </p:txBody>
      </p:sp>
      <p:sp>
        <p:nvSpPr>
          <p:cNvPr id="11" name="TextBox 10"/>
          <p:cNvSpPr txBox="1"/>
          <p:nvPr/>
        </p:nvSpPr>
        <p:spPr>
          <a:xfrm>
            <a:off x="6561365" y="5269987"/>
            <a:ext cx="1973035" cy="507008"/>
          </a:xfrm>
          <a:prstGeom prst="rect">
            <a:avLst/>
          </a:prstGeom>
          <a:noFill/>
          <a:effectLst>
            <a:outerShdw blurRad="50800" dist="50800" dir="2700000" algn="ctr" rotWithShape="0">
              <a:schemeClr val="tx1"/>
            </a:outerShdw>
          </a:effectLst>
        </p:spPr>
        <p:txBody>
          <a:bodyPr wrap="square" rtlCol="0">
            <a:spAutoFit/>
          </a:bodyPr>
          <a:lstStyle/>
          <a:p>
            <a:r>
              <a:rPr lang="en-US" sz="3200" dirty="0" smtClean="0">
                <a:solidFill>
                  <a:schemeClr val="bg1"/>
                </a:solidFill>
              </a:rPr>
              <a:t>Honduras</a:t>
            </a:r>
          </a:p>
        </p:txBody>
      </p:sp>
      <p:sp>
        <p:nvSpPr>
          <p:cNvPr id="16" name="Freeform 15"/>
          <p:cNvSpPr/>
          <p:nvPr/>
        </p:nvSpPr>
        <p:spPr>
          <a:xfrm>
            <a:off x="3635828" y="2298346"/>
            <a:ext cx="1620487" cy="1125334"/>
          </a:xfrm>
          <a:custGeom>
            <a:avLst/>
            <a:gdLst>
              <a:gd name="connsiteX0" fmla="*/ 1704109 w 1814945"/>
              <a:gd name="connsiteY0" fmla="*/ 0 h 1413163"/>
              <a:gd name="connsiteX1" fmla="*/ 1801091 w 1814945"/>
              <a:gd name="connsiteY1" fmla="*/ 13854 h 1413163"/>
              <a:gd name="connsiteX2" fmla="*/ 1814945 w 1814945"/>
              <a:gd name="connsiteY2" fmla="*/ 775854 h 1413163"/>
              <a:gd name="connsiteX3" fmla="*/ 914400 w 1814945"/>
              <a:gd name="connsiteY3" fmla="*/ 1413163 h 1413163"/>
              <a:gd name="connsiteX4" fmla="*/ 69273 w 1814945"/>
              <a:gd name="connsiteY4" fmla="*/ 1371600 h 1413163"/>
              <a:gd name="connsiteX5" fmla="*/ 0 w 1814945"/>
              <a:gd name="connsiteY5" fmla="*/ 1343891 h 141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4945" h="1413163">
                <a:moveTo>
                  <a:pt x="1704109" y="0"/>
                </a:moveTo>
                <a:lnTo>
                  <a:pt x="1801091" y="13854"/>
                </a:lnTo>
                <a:lnTo>
                  <a:pt x="1814945" y="775854"/>
                </a:lnTo>
                <a:lnTo>
                  <a:pt x="914400" y="1413163"/>
                </a:lnTo>
                <a:lnTo>
                  <a:pt x="69273" y="1371600"/>
                </a:lnTo>
                <a:lnTo>
                  <a:pt x="0" y="1343891"/>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969821" y="2803332"/>
            <a:ext cx="983179" cy="370012"/>
          </a:xfrm>
          <a:prstGeom prst="rect">
            <a:avLst/>
          </a:prstGeom>
          <a:noFill/>
          <a:effectLst>
            <a:outerShdw blurRad="50800" dist="50800" dir="2700000" algn="ctr" rotWithShape="0">
              <a:schemeClr val="tx1"/>
            </a:outerShdw>
          </a:effectLst>
        </p:spPr>
        <p:txBody>
          <a:bodyPr wrap="square" rtlCol="0">
            <a:spAutoFit/>
          </a:bodyPr>
          <a:lstStyle/>
          <a:p>
            <a:r>
              <a:rPr lang="en-US" dirty="0" smtClean="0">
                <a:solidFill>
                  <a:schemeClr val="bg1"/>
                </a:solidFill>
              </a:rPr>
              <a:t>PHMR</a:t>
            </a:r>
            <a:endParaRPr lang="en-US" sz="1050" dirty="0">
              <a:solidFill>
                <a:schemeClr val="bg1"/>
              </a:solidFill>
            </a:endParaRPr>
          </a:p>
        </p:txBody>
      </p:sp>
      <p:sp>
        <p:nvSpPr>
          <p:cNvPr id="6" name="Right Arrow 5"/>
          <p:cNvSpPr/>
          <p:nvPr/>
        </p:nvSpPr>
        <p:spPr>
          <a:xfrm rot="16200000">
            <a:off x="3305666" y="4050728"/>
            <a:ext cx="1894331" cy="386483"/>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rot="19638486">
            <a:off x="3103404" y="3294634"/>
            <a:ext cx="955991" cy="358695"/>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p:cNvSpPr/>
          <p:nvPr/>
        </p:nvSpPr>
        <p:spPr>
          <a:xfrm rot="6736392">
            <a:off x="4611515" y="2168476"/>
            <a:ext cx="937819" cy="375068"/>
          </a:xfrm>
          <a:prstGeom prst="rightArrow">
            <a:avLst>
              <a:gd name="adj1" fmla="val 53464"/>
              <a:gd name="adj2" fmla="val 5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08510" y="5715000"/>
            <a:ext cx="8458200" cy="954107"/>
          </a:xfrm>
          <a:prstGeom prst="rect">
            <a:avLst/>
          </a:prstGeom>
          <a:effectLst>
            <a:outerShdw blurRad="25400" dist="12700" dir="2700000" algn="ctr" rotWithShape="0">
              <a:schemeClr val="tx1"/>
            </a:outerShdw>
          </a:effectLst>
        </p:spPr>
        <p:txBody>
          <a:bodyPr wrap="square">
            <a:spAutoFit/>
          </a:bodyPr>
          <a:lstStyle/>
          <a:p>
            <a:pPr algn="ctr"/>
            <a:r>
              <a:rPr lang="en-US" sz="2800" dirty="0">
                <a:solidFill>
                  <a:schemeClr val="bg1"/>
                </a:solidFill>
              </a:rPr>
              <a:t>Too many fishermen chasing too few fish in fisheries that are mature, fully exploited or possibly in decline. </a:t>
            </a:r>
          </a:p>
        </p:txBody>
      </p:sp>
      <p:sp>
        <p:nvSpPr>
          <p:cNvPr id="17" name="TextBox 16"/>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Background</a:t>
            </a:r>
            <a:endParaRPr lang="en-US" sz="1050" dirty="0">
              <a:solidFill>
                <a:schemeClr val="bg1"/>
              </a:solidFill>
            </a:endParaRPr>
          </a:p>
        </p:txBody>
      </p:sp>
    </p:spTree>
    <p:extLst>
      <p:ext uri="{BB962C8B-B14F-4D97-AF65-F5344CB8AC3E}">
        <p14:creationId xmlns:p14="http://schemas.microsoft.com/office/powerpoint/2010/main" val="14865792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1000"/>
                                        <p:tgtEl>
                                          <p:spTgt spid="2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1000"/>
                                        <p:tgtEl>
                                          <p:spTgt spid="2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1000"/>
                                        <p:tgtEl>
                                          <p:spTgt spid="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1000"/>
                                        <p:tgtEl>
                                          <p:spTgt spid="6"/>
                                        </p:tgtEl>
                                      </p:cBhvr>
                                    </p:animEffect>
                                  </p:childTnLst>
                                </p:cTn>
                              </p:par>
                            </p:childTnLst>
                          </p:cTn>
                        </p:par>
                        <p:par>
                          <p:cTn id="17" fill="hold">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21" grpId="0" animBg="1"/>
      <p:bldP spid="22"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37"/>
          <p:cNvSpPr>
            <a:spLocks noChangeArrowheads="1"/>
          </p:cNvSpPr>
          <p:nvPr/>
        </p:nvSpPr>
        <p:spPr bwMode="auto">
          <a:xfrm>
            <a:off x="407987" y="609600"/>
            <a:ext cx="8480425" cy="1143000"/>
          </a:xfrm>
          <a:prstGeom prst="rect">
            <a:avLst/>
          </a:prstGeom>
          <a:noFill/>
          <a:ln w="9525">
            <a:noFill/>
            <a:miter lim="800000"/>
            <a:headEnd/>
            <a:tailEnd/>
          </a:ln>
        </p:spPr>
        <p:txBody>
          <a:bodyPr/>
          <a:lstStyle/>
          <a:p>
            <a:pPr algn="ctr" eaLnBrk="0" hangingPunct="0">
              <a:lnSpc>
                <a:spcPts val="4800"/>
              </a:lnSpc>
            </a:pPr>
            <a:r>
              <a:rPr lang="en-US" sz="4800" b="1" dirty="0" smtClean="0">
                <a:solidFill>
                  <a:schemeClr val="bg1"/>
                </a:solidFill>
                <a:cs typeface="Arial" charset="0"/>
              </a:rPr>
              <a:t>A Promising Solution: </a:t>
            </a:r>
          </a:p>
          <a:p>
            <a:pPr algn="ctr" eaLnBrk="0" hangingPunct="0">
              <a:lnSpc>
                <a:spcPts val="4800"/>
              </a:lnSpc>
            </a:pPr>
            <a:r>
              <a:rPr lang="en-US" sz="4800" b="1" dirty="0" smtClean="0">
                <a:solidFill>
                  <a:schemeClr val="bg1"/>
                </a:solidFill>
                <a:cs typeface="Arial" charset="0"/>
              </a:rPr>
              <a:t>Managed Access</a:t>
            </a:r>
            <a:endParaRPr lang="en-US" sz="4800" b="1" dirty="0">
              <a:solidFill>
                <a:schemeClr val="bg1"/>
              </a:solidFill>
              <a:cs typeface="Arial" charset="0"/>
            </a:endParaRPr>
          </a:p>
        </p:txBody>
      </p:sp>
      <p:pic>
        <p:nvPicPr>
          <p:cNvPr id="5122" name="Picture 2" descr="C:\Users\James\Pictures\P100014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76400" y="2057400"/>
            <a:ext cx="57912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295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pic>
        <p:nvPicPr>
          <p:cNvPr id="14" name="Picture 10"/>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18247" y="747485"/>
            <a:ext cx="4737847" cy="5849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105"/>
          <p:cNvSpPr txBox="1">
            <a:spLocks noChangeArrowheads="1"/>
          </p:cNvSpPr>
          <p:nvPr/>
        </p:nvSpPr>
        <p:spPr bwMode="auto">
          <a:xfrm>
            <a:off x="0" y="0"/>
            <a:ext cx="8229600" cy="707886"/>
          </a:xfrm>
          <a:prstGeom prst="rect">
            <a:avLst/>
          </a:prstGeom>
          <a:noFill/>
          <a:ln w="9525">
            <a:noFill/>
            <a:miter lim="800000"/>
            <a:headEnd/>
            <a:tailEnd/>
          </a:ln>
          <a:effectLst>
            <a:outerShdw blurRad="25400" dist="12700" dir="2700000" algn="ctr" rotWithShape="0">
              <a:schemeClr val="tx1"/>
            </a:outerShdw>
          </a:effectLst>
        </p:spPr>
        <p:txBody>
          <a:bodyPr>
            <a:spAutoFit/>
          </a:bodyPr>
          <a:lstStyle/>
          <a:p>
            <a:pPr>
              <a:spcBef>
                <a:spcPct val="50000"/>
              </a:spcBef>
            </a:pPr>
            <a:r>
              <a:rPr lang="en-US" sz="4000" dirty="0">
                <a:solidFill>
                  <a:schemeClr val="bg1"/>
                </a:solidFill>
                <a:cs typeface="Arial" charset="0"/>
              </a:rPr>
              <a:t>Where in Belize? </a:t>
            </a:r>
          </a:p>
        </p:txBody>
      </p:sp>
      <p:pic>
        <p:nvPicPr>
          <p:cNvPr id="7" name="Picture 6" descr="Glover's Reef Management Zone Map"/>
          <p:cNvPicPr>
            <a:picLocks noChangeAspect="1" noChangeArrowheads="1"/>
          </p:cNvPicPr>
          <p:nvPr/>
        </p:nvPicPr>
        <p:blipFill>
          <a:blip r:embed="rId3" cstate="print"/>
          <a:srcRect/>
          <a:stretch>
            <a:fillRect/>
          </a:stretch>
        </p:blipFill>
        <p:spPr bwMode="auto">
          <a:xfrm>
            <a:off x="6053931" y="152232"/>
            <a:ext cx="2556668" cy="3305692"/>
          </a:xfrm>
          <a:prstGeom prst="rect">
            <a:avLst/>
          </a:prstGeom>
          <a:noFill/>
          <a:ln w="9525">
            <a:noFill/>
            <a:miter lim="800000"/>
            <a:headEnd/>
            <a:tailEnd/>
          </a:ln>
        </p:spPr>
      </p:pic>
      <p:sp>
        <p:nvSpPr>
          <p:cNvPr id="8" name="5 CuadroTexto"/>
          <p:cNvSpPr txBox="1">
            <a:spLocks noChangeArrowheads="1"/>
          </p:cNvSpPr>
          <p:nvPr/>
        </p:nvSpPr>
        <p:spPr bwMode="auto">
          <a:xfrm>
            <a:off x="5972043" y="3395246"/>
            <a:ext cx="3013869" cy="338554"/>
          </a:xfrm>
          <a:prstGeom prst="rect">
            <a:avLst/>
          </a:prstGeom>
          <a:noFill/>
          <a:ln w="9525">
            <a:noFill/>
            <a:miter lim="800000"/>
            <a:headEnd/>
            <a:tailEnd/>
          </a:ln>
          <a:effectLst>
            <a:outerShdw blurRad="25400" dist="25400" dir="2700000" algn="ctr" rotWithShape="0">
              <a:schemeClr val="tx1"/>
            </a:outerShdw>
          </a:effectLst>
        </p:spPr>
        <p:txBody>
          <a:bodyPr wrap="square">
            <a:spAutoFit/>
          </a:bodyPr>
          <a:lstStyle/>
          <a:p>
            <a:r>
              <a:rPr lang="en-US" sz="1600" b="1" dirty="0">
                <a:solidFill>
                  <a:schemeClr val="bg1"/>
                </a:solidFill>
              </a:rPr>
              <a:t>Glovers Reef Marine Reserve</a:t>
            </a:r>
            <a:endParaRPr lang="es-ES" sz="1600" b="1" dirty="0">
              <a:solidFill>
                <a:schemeClr val="bg1"/>
              </a:solidFill>
            </a:endParaRPr>
          </a:p>
        </p:txBody>
      </p:sp>
      <p:sp>
        <p:nvSpPr>
          <p:cNvPr id="9" name="6 CuadroTexto"/>
          <p:cNvSpPr txBox="1">
            <a:spLocks noChangeArrowheads="1"/>
          </p:cNvSpPr>
          <p:nvPr/>
        </p:nvSpPr>
        <p:spPr bwMode="auto">
          <a:xfrm>
            <a:off x="5148616" y="6248400"/>
            <a:ext cx="3013869" cy="338554"/>
          </a:xfrm>
          <a:prstGeom prst="rect">
            <a:avLst/>
          </a:prstGeom>
          <a:noFill/>
          <a:ln w="9525">
            <a:noFill/>
            <a:miter lim="800000"/>
            <a:headEnd/>
            <a:tailEnd/>
          </a:ln>
          <a:effectLst>
            <a:outerShdw blurRad="25400" dist="25400" dir="2700000" algn="ctr" rotWithShape="0">
              <a:schemeClr val="tx1"/>
            </a:outerShdw>
          </a:effectLst>
        </p:spPr>
        <p:txBody>
          <a:bodyPr wrap="square">
            <a:spAutoFit/>
          </a:bodyPr>
          <a:lstStyle/>
          <a:p>
            <a:r>
              <a:rPr lang="en-US" sz="1600" b="1" dirty="0">
                <a:solidFill>
                  <a:schemeClr val="bg1"/>
                </a:solidFill>
              </a:rPr>
              <a:t>Port Honduras Marine Reserve</a:t>
            </a:r>
            <a:endParaRPr lang="es-ES" sz="1600" b="1" dirty="0">
              <a:solidFill>
                <a:schemeClr val="bg1"/>
              </a:solidFill>
            </a:endParaRPr>
          </a:p>
        </p:txBody>
      </p:sp>
      <p:sp>
        <p:nvSpPr>
          <p:cNvPr id="10" name="8 Elipse"/>
          <p:cNvSpPr/>
          <p:nvPr/>
        </p:nvSpPr>
        <p:spPr>
          <a:xfrm>
            <a:off x="2971800" y="4038600"/>
            <a:ext cx="914400"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ysClr val="windowText" lastClr="000000"/>
              </a:solidFill>
            </a:endParaRPr>
          </a:p>
        </p:txBody>
      </p:sp>
      <p:sp>
        <p:nvSpPr>
          <p:cNvPr id="11" name="9 Elipse"/>
          <p:cNvSpPr/>
          <p:nvPr/>
        </p:nvSpPr>
        <p:spPr>
          <a:xfrm>
            <a:off x="1219200" y="5410200"/>
            <a:ext cx="990600" cy="914400"/>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ysClr val="windowText" lastClr="000000"/>
              </a:solidFill>
            </a:endParaRPr>
          </a:p>
        </p:txBody>
      </p:sp>
      <p:cxnSp>
        <p:nvCxnSpPr>
          <p:cNvPr id="12" name="12 Conector recto de flecha"/>
          <p:cNvCxnSpPr>
            <a:stCxn id="10" idx="6"/>
          </p:cNvCxnSpPr>
          <p:nvPr/>
        </p:nvCxnSpPr>
        <p:spPr>
          <a:xfrm flipV="1">
            <a:off x="3886200" y="2667000"/>
            <a:ext cx="2590800" cy="1866900"/>
          </a:xfrm>
          <a:prstGeom prst="straightConnector1">
            <a:avLst/>
          </a:prstGeom>
          <a:ln w="47625">
            <a:solidFill>
              <a:srgbClr val="FFFF00"/>
            </a:solidFill>
            <a:tailEnd type="arrow"/>
          </a:ln>
        </p:spPr>
        <p:style>
          <a:lnRef idx="3">
            <a:schemeClr val="accent1"/>
          </a:lnRef>
          <a:fillRef idx="0">
            <a:schemeClr val="accent1"/>
          </a:fillRef>
          <a:effectRef idx="2">
            <a:schemeClr val="accent1"/>
          </a:effectRef>
          <a:fontRef idx="minor">
            <a:schemeClr val="tx1"/>
          </a:fontRef>
        </p:style>
      </p:cxnSp>
      <p:pic>
        <p:nvPicPr>
          <p:cNvPr id="15" name="Picture 16" descr="PHMR2.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5257800" y="3733800"/>
            <a:ext cx="3352799" cy="259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13 Conector recto de flecha"/>
          <p:cNvCxnSpPr>
            <a:cxnSpLocks noChangeShapeType="1"/>
            <a:stCxn id="11" idx="6"/>
          </p:cNvCxnSpPr>
          <p:nvPr/>
        </p:nvCxnSpPr>
        <p:spPr bwMode="auto">
          <a:xfrm flipV="1">
            <a:off x="2209800" y="5791200"/>
            <a:ext cx="4038600" cy="76200"/>
          </a:xfrm>
          <a:prstGeom prst="straightConnector1">
            <a:avLst/>
          </a:prstGeom>
          <a:noFill/>
          <a:ln w="38100" algn="ctr">
            <a:solidFill>
              <a:srgbClr val="FFFF00"/>
            </a:solidFill>
            <a:round/>
            <a:headEnd/>
            <a:tailEnd type="arrow" w="med" len="med"/>
          </a:ln>
          <a:effectLst>
            <a:outerShdw dist="23000" dir="5400000" rotWithShape="0">
              <a:srgbClr val="000000">
                <a:alpha val="34999"/>
              </a:srgbClr>
            </a:outerShdw>
          </a:effectLst>
        </p:spPr>
      </p:cxnSp>
      <p:pic>
        <p:nvPicPr>
          <p:cNvPr id="16" name="Picture 10"/>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604247" y="5943600"/>
            <a:ext cx="2438400" cy="63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657600" y="4800600"/>
            <a:ext cx="1066800" cy="369332"/>
          </a:xfrm>
          <a:prstGeom prst="rect">
            <a:avLst/>
          </a:prstGeom>
          <a:noFill/>
        </p:spPr>
        <p:txBody>
          <a:bodyPr wrap="square" rtlCol="0">
            <a:spAutoFit/>
          </a:bodyPr>
          <a:lstStyle/>
          <a:p>
            <a:r>
              <a:rPr lang="en-US" b="1" dirty="0" smtClean="0">
                <a:solidFill>
                  <a:srgbClr val="FF0000"/>
                </a:solidFill>
              </a:rPr>
              <a:t>GRMR</a:t>
            </a:r>
            <a:endParaRPr lang="en-US" b="1" dirty="0">
              <a:solidFill>
                <a:srgbClr val="FF0000"/>
              </a:solidFill>
            </a:endParaRPr>
          </a:p>
        </p:txBody>
      </p:sp>
      <p:sp>
        <p:nvSpPr>
          <p:cNvPr id="17" name="TextBox 16"/>
          <p:cNvSpPr txBox="1"/>
          <p:nvPr/>
        </p:nvSpPr>
        <p:spPr>
          <a:xfrm>
            <a:off x="647700" y="5225534"/>
            <a:ext cx="1066800" cy="369332"/>
          </a:xfrm>
          <a:prstGeom prst="rect">
            <a:avLst/>
          </a:prstGeom>
          <a:noFill/>
        </p:spPr>
        <p:txBody>
          <a:bodyPr wrap="square" rtlCol="0">
            <a:spAutoFit/>
          </a:bodyPr>
          <a:lstStyle/>
          <a:p>
            <a:r>
              <a:rPr lang="en-US" b="1" dirty="0" smtClean="0">
                <a:solidFill>
                  <a:srgbClr val="FF0000"/>
                </a:solidFill>
              </a:rPr>
              <a:t>PHMR</a:t>
            </a:r>
            <a:endParaRPr lang="en-US" b="1" dirty="0">
              <a:solidFill>
                <a:srgbClr val="FF0000"/>
              </a:solidFill>
            </a:endParaRPr>
          </a:p>
        </p:txBody>
      </p:sp>
      <p:sp>
        <p:nvSpPr>
          <p:cNvPr id="18" name="5-Point Star 17"/>
          <p:cNvSpPr/>
          <p:nvPr/>
        </p:nvSpPr>
        <p:spPr>
          <a:xfrm>
            <a:off x="2209801" y="2743200"/>
            <a:ext cx="470646" cy="397767"/>
          </a:xfrm>
          <a:prstGeom prst="star5">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066800" y="2771635"/>
            <a:ext cx="1295399" cy="369332"/>
          </a:xfrm>
          <a:prstGeom prst="rect">
            <a:avLst/>
          </a:prstGeom>
          <a:noFill/>
        </p:spPr>
        <p:txBody>
          <a:bodyPr wrap="square" rtlCol="0">
            <a:spAutoFit/>
          </a:bodyPr>
          <a:lstStyle/>
          <a:p>
            <a:r>
              <a:rPr lang="en-US" b="1" dirty="0" smtClean="0"/>
              <a:t>Belize City</a:t>
            </a:r>
            <a:endParaRPr lang="en-US" b="1" dirty="0"/>
          </a:p>
        </p:txBody>
      </p:sp>
      <p:sp>
        <p:nvSpPr>
          <p:cNvPr id="20" name="TextBox 19"/>
          <p:cNvSpPr txBox="1"/>
          <p:nvPr/>
        </p:nvSpPr>
        <p:spPr>
          <a:xfrm>
            <a:off x="-1" y="662940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pic>
        <p:nvPicPr>
          <p:cNvPr id="21" name="Picture 2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114800" y="5215090"/>
            <a:ext cx="464525" cy="483654"/>
          </a:xfrm>
          <a:prstGeom prst="rect">
            <a:avLst/>
          </a:prstGeom>
        </p:spPr>
      </p:pic>
      <p:pic>
        <p:nvPicPr>
          <p:cNvPr id="22" name="Picture 9" descr="BFD LOGO.jpg"/>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3475305" y="5083598"/>
            <a:ext cx="636083" cy="653203"/>
          </a:xfrm>
          <a:prstGeom prst="ellipse">
            <a:avLst/>
          </a:prstGeom>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9" descr="BFD LOGO.jpg"/>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583117" y="4684017"/>
            <a:ext cx="636083" cy="653203"/>
          </a:xfrm>
          <a:prstGeom prst="ellipse">
            <a:avLst/>
          </a:prstGeom>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00922" y="4746201"/>
            <a:ext cx="551162" cy="565997"/>
          </a:xfrm>
          <a:prstGeom prst="ellipse">
            <a:avLst/>
          </a:prstGeom>
          <a:ln>
            <a:noFill/>
          </a:ln>
          <a:effectLst>
            <a:softEdge rad="0"/>
          </a:effectLst>
        </p:spPr>
      </p:pic>
    </p:spTree>
    <p:extLst>
      <p:ext uri="{BB962C8B-B14F-4D97-AF65-F5344CB8AC3E}">
        <p14:creationId xmlns:p14="http://schemas.microsoft.com/office/powerpoint/2010/main" val="2958495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
            <a:ext cx="8229600" cy="1143000"/>
          </a:xfrm>
          <a:effectLst>
            <a:outerShdw blurRad="25400" dist="12700" dir="2700000" algn="ctr" rotWithShape="0">
              <a:schemeClr val="tx1"/>
            </a:outerShdw>
          </a:effectLst>
        </p:spPr>
        <p:txBody>
          <a:bodyPr>
            <a:normAutofit/>
          </a:bodyPr>
          <a:lstStyle/>
          <a:p>
            <a:r>
              <a:rPr lang="en-US" sz="4000" dirty="0" smtClean="0">
                <a:solidFill>
                  <a:schemeClr val="bg1"/>
                </a:solidFill>
                <a:latin typeface="+mn-lt"/>
              </a:rPr>
              <a:t>Managed Access Task Force</a:t>
            </a:r>
            <a:endParaRPr lang="en-US" sz="4000" dirty="0">
              <a:solidFill>
                <a:schemeClr val="bg1"/>
              </a:solidFill>
              <a:latin typeface="+mn-lt"/>
            </a:endParaRPr>
          </a:p>
        </p:txBody>
      </p:sp>
      <p:sp>
        <p:nvSpPr>
          <p:cNvPr id="3" name="Content Placeholder 2"/>
          <p:cNvSpPr>
            <a:spLocks noGrp="1"/>
          </p:cNvSpPr>
          <p:nvPr>
            <p:ph idx="1"/>
          </p:nvPr>
        </p:nvSpPr>
        <p:spPr>
          <a:xfrm>
            <a:off x="2133600" y="990600"/>
            <a:ext cx="7010400" cy="5867400"/>
          </a:xfrm>
          <a:noFill/>
          <a:effectLst/>
        </p:spPr>
        <p:txBody>
          <a:bodyPr>
            <a:normAutofit/>
          </a:bodyPr>
          <a:lstStyle/>
          <a:p>
            <a:r>
              <a:rPr lang="en-US" sz="2400" b="1" dirty="0" smtClean="0">
                <a:solidFill>
                  <a:schemeClr val="bg1"/>
                </a:solidFill>
                <a:effectLst>
                  <a:outerShdw blurRad="38100" dist="38100" dir="2700000" algn="tl">
                    <a:srgbClr val="000000">
                      <a:alpha val="43137"/>
                    </a:srgbClr>
                  </a:outerShdw>
                </a:effectLst>
              </a:rPr>
              <a:t>Belize Fisheries Department</a:t>
            </a:r>
            <a:r>
              <a:rPr lang="en-US" sz="2400" dirty="0" smtClean="0">
                <a:solidFill>
                  <a:schemeClr val="bg1"/>
                </a:solidFill>
                <a:effectLst>
                  <a:outerShdw blurRad="38100" dist="38100" dir="2700000" algn="tl">
                    <a:srgbClr val="000000">
                      <a:alpha val="43137"/>
                    </a:srgbClr>
                  </a:outerShdw>
                </a:effectLst>
              </a:rPr>
              <a:t> (BFD): </a:t>
            </a:r>
          </a:p>
          <a:p>
            <a:pPr lvl="1"/>
            <a:r>
              <a:rPr lang="en-US" sz="2000" dirty="0" smtClean="0">
                <a:solidFill>
                  <a:schemeClr val="bg1"/>
                </a:solidFill>
                <a:effectLst>
                  <a:outerShdw blurRad="38100" dist="38100" dir="2700000" algn="tl">
                    <a:srgbClr val="000000">
                      <a:alpha val="43137"/>
                    </a:srgbClr>
                  </a:outerShdw>
                </a:effectLst>
              </a:rPr>
              <a:t>Leading  Managed Access initiative</a:t>
            </a:r>
          </a:p>
          <a:p>
            <a:pPr marL="0" indent="0">
              <a:buNone/>
            </a:pPr>
            <a:endParaRPr lang="en-US" sz="2400" dirty="0" smtClean="0">
              <a:solidFill>
                <a:schemeClr val="bg1"/>
              </a:solidFill>
              <a:effectLst>
                <a:outerShdw blurRad="38100" dist="38100" dir="2700000" algn="tl">
                  <a:srgbClr val="000000">
                    <a:alpha val="43137"/>
                  </a:srgbClr>
                </a:outerShdw>
              </a:effectLst>
            </a:endParaRPr>
          </a:p>
          <a:p>
            <a:r>
              <a:rPr lang="en-US" sz="2400" b="1" dirty="0" smtClean="0">
                <a:solidFill>
                  <a:schemeClr val="bg1"/>
                </a:solidFill>
                <a:effectLst>
                  <a:outerShdw blurRad="38100" dist="38100" dir="2700000" algn="tl">
                    <a:srgbClr val="000000">
                      <a:alpha val="43137"/>
                    </a:srgbClr>
                  </a:outerShdw>
                </a:effectLst>
              </a:rPr>
              <a:t>Environmental Defense Fund </a:t>
            </a:r>
            <a:r>
              <a:rPr lang="en-US" sz="2400" dirty="0" smtClean="0">
                <a:solidFill>
                  <a:schemeClr val="bg1"/>
                </a:solidFill>
                <a:effectLst>
                  <a:outerShdw blurRad="38100" dist="38100" dir="2700000" algn="tl">
                    <a:srgbClr val="000000">
                      <a:alpha val="43137"/>
                    </a:srgbClr>
                  </a:outerShdw>
                </a:effectLst>
              </a:rPr>
              <a:t>(EDF): </a:t>
            </a:r>
          </a:p>
          <a:p>
            <a:pPr lvl="1"/>
            <a:r>
              <a:rPr lang="en-US" sz="2000" dirty="0" smtClean="0">
                <a:solidFill>
                  <a:schemeClr val="bg1"/>
                </a:solidFill>
                <a:effectLst>
                  <a:outerShdw blurRad="38100" dist="38100" dir="2700000" algn="tl">
                    <a:srgbClr val="000000">
                      <a:alpha val="43137"/>
                    </a:srgbClr>
                  </a:outerShdw>
                </a:effectLst>
              </a:rPr>
              <a:t>Design &amp; Technical expertise</a:t>
            </a:r>
          </a:p>
          <a:p>
            <a:pPr marL="0" indent="0">
              <a:buNone/>
            </a:pPr>
            <a:endParaRPr lang="en-US" sz="2400" dirty="0" smtClean="0">
              <a:solidFill>
                <a:schemeClr val="bg1"/>
              </a:solidFill>
              <a:effectLst>
                <a:outerShdw blurRad="38100" dist="38100" dir="2700000" algn="tl">
                  <a:srgbClr val="000000">
                    <a:alpha val="43137"/>
                  </a:srgbClr>
                </a:outerShdw>
              </a:effectLst>
            </a:endParaRPr>
          </a:p>
          <a:p>
            <a:r>
              <a:rPr lang="en-US" sz="2400" b="1" dirty="0" smtClean="0">
                <a:solidFill>
                  <a:schemeClr val="bg1"/>
                </a:solidFill>
                <a:effectLst>
                  <a:outerShdw blurRad="38100" dist="38100" dir="2700000" algn="tl">
                    <a:srgbClr val="000000">
                      <a:alpha val="43137"/>
                    </a:srgbClr>
                  </a:outerShdw>
                </a:effectLst>
              </a:rPr>
              <a:t>Wildlife Conservation Society </a:t>
            </a:r>
            <a:r>
              <a:rPr lang="en-US" sz="2400" dirty="0" smtClean="0">
                <a:solidFill>
                  <a:schemeClr val="bg1"/>
                </a:solidFill>
                <a:effectLst>
                  <a:outerShdw blurRad="38100" dist="38100" dir="2700000" algn="tl">
                    <a:srgbClr val="000000">
                      <a:alpha val="43137"/>
                    </a:srgbClr>
                  </a:outerShdw>
                </a:effectLst>
              </a:rPr>
              <a:t>(WCS):  </a:t>
            </a:r>
          </a:p>
          <a:p>
            <a:pPr lvl="1"/>
            <a:r>
              <a:rPr lang="en-US" sz="2000" dirty="0" smtClean="0">
                <a:solidFill>
                  <a:schemeClr val="bg1"/>
                </a:solidFill>
                <a:effectLst>
                  <a:outerShdw blurRad="38100" dist="38100" dir="2700000" algn="tl">
                    <a:srgbClr val="000000">
                      <a:alpha val="43137"/>
                    </a:srgbClr>
                  </a:outerShdw>
                </a:effectLst>
              </a:rPr>
              <a:t>Support BFD to manage Glover’s Reef Marine Reserve (GRMR)</a:t>
            </a:r>
          </a:p>
          <a:p>
            <a:pPr marL="0" indent="0">
              <a:buNone/>
            </a:pPr>
            <a:endParaRPr lang="en-US" sz="2400" dirty="0" smtClean="0">
              <a:solidFill>
                <a:schemeClr val="bg1"/>
              </a:solidFill>
              <a:effectLst>
                <a:outerShdw blurRad="38100" dist="38100" dir="2700000" algn="tl">
                  <a:srgbClr val="000000">
                    <a:alpha val="43137"/>
                  </a:srgbClr>
                </a:outerShdw>
              </a:effectLst>
            </a:endParaRPr>
          </a:p>
          <a:p>
            <a:r>
              <a:rPr lang="en-US" sz="2400" b="1" dirty="0" smtClean="0">
                <a:solidFill>
                  <a:schemeClr val="bg1"/>
                </a:solidFill>
                <a:effectLst>
                  <a:outerShdw blurRad="38100" dist="38100" dir="2700000" algn="tl">
                    <a:srgbClr val="000000">
                      <a:alpha val="43137"/>
                    </a:srgbClr>
                  </a:outerShdw>
                </a:effectLst>
              </a:rPr>
              <a:t>Toledo Institute for Development &amp; Environment </a:t>
            </a:r>
            <a:r>
              <a:rPr lang="en-US" sz="2400" dirty="0" smtClean="0">
                <a:solidFill>
                  <a:schemeClr val="bg1"/>
                </a:solidFill>
                <a:effectLst>
                  <a:outerShdw blurRad="38100" dist="38100" dir="2700000" algn="tl">
                    <a:srgbClr val="000000">
                      <a:alpha val="43137"/>
                    </a:srgbClr>
                  </a:outerShdw>
                </a:effectLst>
              </a:rPr>
              <a:t>(TIDE): </a:t>
            </a:r>
          </a:p>
          <a:p>
            <a:pPr lvl="1"/>
            <a:r>
              <a:rPr lang="en-US" sz="2000" dirty="0" smtClean="0">
                <a:solidFill>
                  <a:schemeClr val="bg1"/>
                </a:solidFill>
                <a:effectLst>
                  <a:outerShdw blurRad="38100" dist="38100" dir="2700000" algn="tl">
                    <a:srgbClr val="000000">
                      <a:alpha val="43137"/>
                    </a:srgbClr>
                  </a:outerShdw>
                </a:effectLst>
              </a:rPr>
              <a:t>Co-manage Port Honduras Marine Reserve (PHMR) with BFD</a:t>
            </a:r>
            <a:endParaRPr lang="en-US" sz="2000" dirty="0">
              <a:solidFill>
                <a:schemeClr val="bg1"/>
              </a:solidFill>
              <a:effectLst>
                <a:outerShdw blurRad="38100" dist="38100" dir="2700000" algn="tl">
                  <a:srgbClr val="000000">
                    <a:alpha val="43137"/>
                  </a:srgbClr>
                </a:outerShdw>
              </a:effectLst>
            </a:endParaRPr>
          </a:p>
        </p:txBody>
      </p:sp>
      <p:pic>
        <p:nvPicPr>
          <p:cNvPr id="5" name="Picture 2" descr="logo"/>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36486" y="2438400"/>
            <a:ext cx="1752600" cy="8151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9" descr="BFD LOGO.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6783" y="609601"/>
            <a:ext cx="1524000" cy="1565018"/>
          </a:xfrm>
          <a:prstGeom prst="ellipse">
            <a:avLst/>
          </a:prstGeom>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1155" y="3608597"/>
            <a:ext cx="1127228" cy="117364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5383" y="5103589"/>
            <a:ext cx="1114806" cy="1144811"/>
          </a:xfrm>
          <a:prstGeom prst="ellipse">
            <a:avLst/>
          </a:prstGeom>
          <a:ln>
            <a:noFill/>
          </a:ln>
          <a:effectLst>
            <a:softEdge rad="0"/>
          </a:effectLst>
        </p:spPr>
      </p:pic>
      <p:sp>
        <p:nvSpPr>
          <p:cNvPr id="10" name="TextBox 9"/>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21660734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ssolve">
                                      <p:cBhvr>
                                        <p:cTn id="21" dur="500"/>
                                        <p:tgtEl>
                                          <p:spTgt spid="3">
                                            <p:txEl>
                                              <p:pRg st="3" end="3"/>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dissolv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par>
                                <p:cTn id="30" presetID="9"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dissolv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dissolve">
                                      <p:cBhvr>
                                        <p:cTn id="40" dur="500"/>
                                        <p:tgtEl>
                                          <p:spTgt spid="8"/>
                                        </p:tgtEl>
                                      </p:cBhvr>
                                    </p:animEffect>
                                  </p:childTnLst>
                                </p:cTn>
                              </p:par>
                              <p:par>
                                <p:cTn id="41" presetID="9" presetClass="entr" presetSubtype="0"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dissolve">
                                      <p:cBhvr>
                                        <p:cTn id="43" dur="500"/>
                                        <p:tgtEl>
                                          <p:spTgt spid="3">
                                            <p:txEl>
                                              <p:pRg st="9" end="9"/>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dissolve">
                                      <p:cBhvr>
                                        <p:cTn id="4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229600" cy="1249362"/>
          </a:xfrm>
          <a:effectLst>
            <a:outerShdw blurRad="25400" dist="25400" dir="2700000" algn="ctr" rotWithShape="0">
              <a:schemeClr val="tx1"/>
            </a:outerShdw>
          </a:effectLst>
        </p:spPr>
        <p:txBody>
          <a:bodyPr>
            <a:normAutofit/>
          </a:bodyPr>
          <a:lstStyle/>
          <a:p>
            <a:r>
              <a:rPr lang="en-US" sz="4000" dirty="0" smtClean="0">
                <a:solidFill>
                  <a:schemeClr val="bg1"/>
                </a:solidFill>
              </a:rPr>
              <a:t>Goals for Belize: Managed Access</a:t>
            </a:r>
            <a:endParaRPr lang="en-US" sz="4000" dirty="0">
              <a:solidFill>
                <a:schemeClr val="bg1"/>
              </a:solidFill>
            </a:endParaRPr>
          </a:p>
        </p:txBody>
      </p:sp>
      <p:sp>
        <p:nvSpPr>
          <p:cNvPr id="5" name="Content Placeholder 2"/>
          <p:cNvSpPr>
            <a:spLocks noGrp="1"/>
          </p:cNvSpPr>
          <p:nvPr>
            <p:ph idx="1"/>
          </p:nvPr>
        </p:nvSpPr>
        <p:spPr>
          <a:xfrm>
            <a:off x="457200" y="1447800"/>
            <a:ext cx="8229600" cy="4724400"/>
          </a:xfrm>
          <a:effectLst/>
        </p:spPr>
        <p:txBody>
          <a:bodyPr>
            <a:noAutofit/>
          </a:bodyPr>
          <a:lstStyle/>
          <a:p>
            <a:r>
              <a:rPr lang="en-US" sz="2800" dirty="0" smtClean="0">
                <a:solidFill>
                  <a:schemeClr val="bg1"/>
                </a:solidFill>
                <a:effectLst>
                  <a:outerShdw blurRad="38100" dist="38100" dir="2700000" algn="tl">
                    <a:srgbClr val="000000">
                      <a:alpha val="43137"/>
                    </a:srgbClr>
                  </a:outerShdw>
                </a:effectLst>
              </a:rPr>
              <a:t>Prevent decline in fisheries and increase abundance</a:t>
            </a:r>
          </a:p>
          <a:p>
            <a:endParaRPr lang="en-US" sz="2800" dirty="0" smtClean="0">
              <a:solidFill>
                <a:schemeClr val="bg1"/>
              </a:solidFill>
              <a:effectLst>
                <a:outerShdw blurRad="38100" dist="38100" dir="2700000" algn="tl">
                  <a:srgbClr val="000000">
                    <a:alpha val="43137"/>
                  </a:srgbClr>
                </a:outerShdw>
              </a:effectLst>
            </a:endParaRPr>
          </a:p>
          <a:p>
            <a:r>
              <a:rPr lang="en-US" sz="2800" dirty="0" smtClean="0">
                <a:solidFill>
                  <a:schemeClr val="bg1"/>
                </a:solidFill>
                <a:effectLst>
                  <a:outerShdw blurRad="38100" dist="38100" dir="2700000" algn="tl">
                    <a:srgbClr val="000000">
                      <a:alpha val="43137"/>
                    </a:srgbClr>
                  </a:outerShdw>
                </a:effectLst>
              </a:rPr>
              <a:t>Improved livelihoods and a prosperous industry</a:t>
            </a:r>
          </a:p>
          <a:p>
            <a:endParaRPr lang="en-US" sz="2800" dirty="0" smtClean="0">
              <a:solidFill>
                <a:schemeClr val="bg1"/>
              </a:solidFill>
              <a:effectLst>
                <a:outerShdw blurRad="38100" dist="38100" dir="2700000" algn="tl">
                  <a:srgbClr val="000000">
                    <a:alpha val="43137"/>
                  </a:srgbClr>
                </a:outerShdw>
              </a:effectLst>
            </a:endParaRPr>
          </a:p>
          <a:p>
            <a:r>
              <a:rPr lang="en-US" sz="2800" dirty="0" smtClean="0">
                <a:solidFill>
                  <a:schemeClr val="bg1"/>
                </a:solidFill>
                <a:effectLst>
                  <a:outerShdw blurRad="38100" dist="38100" dir="2700000" algn="tl">
                    <a:srgbClr val="000000">
                      <a:alpha val="43137"/>
                    </a:srgbClr>
                  </a:outerShdw>
                </a:effectLst>
              </a:rPr>
              <a:t>Collaboration between managers and fishermen for </a:t>
            </a:r>
            <a:r>
              <a:rPr lang="en-US" sz="2800" dirty="0" smtClean="0">
                <a:solidFill>
                  <a:srgbClr val="FFFF00"/>
                </a:solidFill>
                <a:effectLst>
                  <a:outerShdw blurRad="38100" dist="38100" dir="2700000" algn="tl">
                    <a:srgbClr val="000000">
                      <a:alpha val="43137"/>
                    </a:srgbClr>
                  </a:outerShdw>
                </a:effectLst>
              </a:rPr>
              <a:t>Participative Management</a:t>
            </a:r>
          </a:p>
          <a:p>
            <a:endParaRPr lang="en-US" sz="2800" dirty="0" smtClean="0">
              <a:solidFill>
                <a:schemeClr val="bg1"/>
              </a:solidFill>
              <a:effectLst>
                <a:outerShdw blurRad="38100" dist="38100" dir="2700000" algn="tl">
                  <a:srgbClr val="000000">
                    <a:alpha val="43137"/>
                  </a:srgbClr>
                </a:outerShdw>
              </a:effectLst>
            </a:endParaRPr>
          </a:p>
          <a:p>
            <a:r>
              <a:rPr lang="en-US" sz="2800" dirty="0" smtClean="0">
                <a:solidFill>
                  <a:schemeClr val="bg1"/>
                </a:solidFill>
                <a:effectLst>
                  <a:outerShdw blurRad="38100" dist="38100" dir="2700000" algn="tl">
                    <a:srgbClr val="000000">
                      <a:alpha val="43137"/>
                    </a:srgbClr>
                  </a:outerShdw>
                </a:effectLst>
              </a:rPr>
              <a:t>Improved management of fisheries</a:t>
            </a:r>
            <a:endParaRPr lang="en-US" sz="2800"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1866996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dissolv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dissolv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dissolv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5" name="Rectangle 4"/>
          <p:cNvSpPr/>
          <p:nvPr/>
        </p:nvSpPr>
        <p:spPr>
          <a:xfrm>
            <a:off x="0" y="762000"/>
            <a:ext cx="9144000" cy="5419304"/>
          </a:xfrm>
          <a:prstGeom prst="rect">
            <a:avLst/>
          </a:prstGeom>
          <a:effectLst/>
        </p:spPr>
        <p:txBody>
          <a:bodyPr wrap="square">
            <a:spAutoFit/>
          </a:bodyPr>
          <a:lstStyle/>
          <a:p>
            <a:pPr algn="ctr">
              <a:lnSpc>
                <a:spcPct val="80000"/>
              </a:lnSpc>
              <a:buClr>
                <a:schemeClr val="tx1"/>
              </a:buClr>
              <a:buSzTx/>
            </a:pPr>
            <a:r>
              <a:rPr lang="en-BZ" sz="4000" dirty="0" smtClean="0">
                <a:solidFill>
                  <a:schemeClr val="bg1"/>
                </a:solidFill>
                <a:effectLst>
                  <a:outerShdw blurRad="38100" dist="38100" dir="2700000" algn="tl">
                    <a:srgbClr val="000000">
                      <a:alpha val="43137"/>
                    </a:srgbClr>
                  </a:outerShdw>
                </a:effectLst>
              </a:rPr>
              <a:t>List of Stakeholders</a:t>
            </a:r>
          </a:p>
          <a:p>
            <a:pPr algn="ctr">
              <a:lnSpc>
                <a:spcPct val="80000"/>
              </a:lnSpc>
              <a:buClr>
                <a:schemeClr val="tx1"/>
              </a:buClr>
              <a:buSzTx/>
            </a:pPr>
            <a:endParaRPr lang="en-BZ" sz="3200" dirty="0" smtClean="0">
              <a:solidFill>
                <a:schemeClr val="bg1"/>
              </a:solidFill>
            </a:endParaRPr>
          </a:p>
          <a:p>
            <a:pPr lvl="1" indent="-273050">
              <a:lnSpc>
                <a:spcPct val="80000"/>
              </a:lnSpc>
              <a:buClr>
                <a:schemeClr val="tx1"/>
              </a:buClr>
              <a:buFontTx/>
              <a:buNone/>
            </a:pPr>
            <a:r>
              <a:rPr lang="en-BZ" sz="2800" b="1" dirty="0" smtClean="0">
                <a:solidFill>
                  <a:schemeClr val="bg1"/>
                </a:solidFill>
              </a:rPr>
              <a:t>	</a:t>
            </a:r>
            <a:r>
              <a:rPr lang="en-BZ" sz="2800" b="1" dirty="0" smtClean="0">
                <a:solidFill>
                  <a:schemeClr val="bg1"/>
                </a:solidFill>
                <a:effectLst>
                  <a:outerShdw blurRad="38100" dist="38100" dir="2700000" algn="tl">
                    <a:srgbClr val="000000">
                      <a:alpha val="43137"/>
                    </a:srgbClr>
                  </a:outerShdw>
                </a:effectLst>
              </a:rPr>
              <a:t>Government of Belize:</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Belize Fisheries </a:t>
            </a:r>
            <a:r>
              <a:rPr lang="en-BZ" sz="2800" dirty="0" smtClean="0">
                <a:solidFill>
                  <a:schemeClr val="bg1"/>
                </a:solidFill>
                <a:effectLst>
                  <a:outerShdw blurRad="38100" dist="38100" dir="2700000" algn="tl">
                    <a:srgbClr val="000000">
                      <a:alpha val="43137"/>
                    </a:srgbClr>
                  </a:outerShdw>
                </a:effectLst>
              </a:rPr>
              <a:t>Department </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Ministry of Forestry, Fisheries and Sustainable Development</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Area Representatives</a:t>
            </a:r>
          </a:p>
          <a:p>
            <a:pPr lvl="2">
              <a:lnSpc>
                <a:spcPct val="80000"/>
              </a:lnSpc>
              <a:buClr>
                <a:schemeClr val="tx1"/>
              </a:buClr>
            </a:pPr>
            <a:endParaRPr lang="en-BZ" sz="2800" dirty="0" smtClean="0">
              <a:solidFill>
                <a:schemeClr val="bg1"/>
              </a:solidFill>
              <a:effectLst>
                <a:outerShdw blurRad="38100" dist="38100" dir="2700000" algn="tl">
                  <a:srgbClr val="000000">
                    <a:alpha val="43137"/>
                  </a:srgbClr>
                </a:outerShdw>
              </a:effectLst>
            </a:endParaRPr>
          </a:p>
          <a:p>
            <a:pPr marL="184150" lvl="1">
              <a:lnSpc>
                <a:spcPct val="80000"/>
              </a:lnSpc>
              <a:buClr>
                <a:schemeClr val="tx1"/>
              </a:buClr>
            </a:pPr>
            <a:r>
              <a:rPr lang="en-BZ" sz="2800" b="1" dirty="0">
                <a:solidFill>
                  <a:schemeClr val="bg1"/>
                </a:solidFill>
                <a:effectLst>
                  <a:outerShdw blurRad="38100" dist="38100" dir="2700000" algn="tl">
                    <a:srgbClr val="000000">
                      <a:alpha val="43137"/>
                    </a:srgbClr>
                  </a:outerShdw>
                </a:effectLst>
              </a:rPr>
              <a:t> </a:t>
            </a:r>
            <a:r>
              <a:rPr lang="en-BZ" sz="2800" b="1" dirty="0" smtClean="0">
                <a:solidFill>
                  <a:schemeClr val="bg1"/>
                </a:solidFill>
                <a:effectLst>
                  <a:outerShdw blurRad="38100" dist="38100" dir="2700000" algn="tl">
                    <a:srgbClr val="000000">
                      <a:alpha val="43137"/>
                    </a:srgbClr>
                  </a:outerShdw>
                </a:effectLst>
              </a:rPr>
              <a:t>   Other Stakeholders:</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Fisheries Advisory Board</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Belize Fishermen Cooperative Association</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Glovers Reef Advisory Committee</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Fishermen Associations</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Fishermen (northern and southern Belize)</a:t>
            </a:r>
          </a:p>
          <a:p>
            <a:pPr marL="1371600" lvl="2" indent="-457200">
              <a:lnSpc>
                <a:spcPct val="80000"/>
              </a:lnSpc>
              <a:buClr>
                <a:schemeClr val="bg1"/>
              </a:buClr>
              <a:buFont typeface="Arial" pitchFamily="34" charset="0"/>
              <a:buChar char="•"/>
            </a:pPr>
            <a:r>
              <a:rPr lang="en-BZ" sz="2800" dirty="0" smtClean="0">
                <a:solidFill>
                  <a:schemeClr val="bg1"/>
                </a:solidFill>
                <a:effectLst>
                  <a:outerShdw blurRad="38100" dist="38100" dir="2700000" algn="tl">
                    <a:srgbClr val="000000">
                      <a:alpha val="43137"/>
                    </a:srgbClr>
                  </a:outerShdw>
                </a:effectLst>
              </a:rPr>
              <a:t>NGOs: TIDE &amp; WCS</a:t>
            </a:r>
          </a:p>
        </p:txBody>
      </p:sp>
      <p:sp>
        <p:nvSpPr>
          <p:cNvPr id="3" name="TextBox 2"/>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5594823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dissolve">
                                      <p:cBhvr>
                                        <p:cTn id="7" dur="500"/>
                                        <p:tgtEl>
                                          <p:spTgt spid="5">
                                            <p:txEl>
                                              <p:pRg st="2" end="2"/>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Effect transition="in" filter="dissolve">
                                      <p:cBhvr>
                                        <p:cTn id="11" dur="500"/>
                                        <p:tgtEl>
                                          <p:spTgt spid="5">
                                            <p:txEl>
                                              <p:pRg st="3" end="3"/>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dissolve">
                                      <p:cBhvr>
                                        <p:cTn id="15" dur="500"/>
                                        <p:tgtEl>
                                          <p:spTgt spid="5">
                                            <p:txEl>
                                              <p:pRg st="4" end="4"/>
                                            </p:txEl>
                                          </p:spTgt>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dissolve">
                                      <p:cBhvr>
                                        <p:cTn id="19" dur="500"/>
                                        <p:tgtEl>
                                          <p:spTgt spid="5">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5">
                                            <p:txEl>
                                              <p:pRg st="7" end="7"/>
                                            </p:txEl>
                                          </p:spTgt>
                                        </p:tgtEl>
                                        <p:attrNameLst>
                                          <p:attrName>style.visibility</p:attrName>
                                        </p:attrNameLst>
                                      </p:cBhvr>
                                      <p:to>
                                        <p:strVal val="visible"/>
                                      </p:to>
                                    </p:set>
                                    <p:animEffect transition="in" filter="dissolve">
                                      <p:cBhvr>
                                        <p:cTn id="24" dur="500"/>
                                        <p:tgtEl>
                                          <p:spTgt spid="5">
                                            <p:txEl>
                                              <p:pRg st="7" end="7"/>
                                            </p:txEl>
                                          </p:spTgt>
                                        </p:tgtEl>
                                      </p:cBhvr>
                                    </p:animEffect>
                                  </p:childTnLst>
                                </p:cTn>
                              </p:par>
                            </p:childTnLst>
                          </p:cTn>
                        </p:par>
                        <p:par>
                          <p:cTn id="25" fill="hold">
                            <p:stCondLst>
                              <p:cond delay="500"/>
                            </p:stCondLst>
                            <p:childTnLst>
                              <p:par>
                                <p:cTn id="26" presetID="9" presetClass="entr" presetSubtype="0" fill="hold" nodeType="after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dissolve">
                                      <p:cBhvr>
                                        <p:cTn id="28" dur="500"/>
                                        <p:tgtEl>
                                          <p:spTgt spid="5">
                                            <p:txEl>
                                              <p:pRg st="8" end="8"/>
                                            </p:txEl>
                                          </p:spTgt>
                                        </p:tgtEl>
                                      </p:cBhvr>
                                    </p:animEffect>
                                  </p:childTnLst>
                                </p:cTn>
                              </p:par>
                            </p:childTnLst>
                          </p:cTn>
                        </p:par>
                        <p:par>
                          <p:cTn id="29" fill="hold">
                            <p:stCondLst>
                              <p:cond delay="1000"/>
                            </p:stCondLst>
                            <p:childTnLst>
                              <p:par>
                                <p:cTn id="30" presetID="9" presetClass="entr" presetSubtype="0" fill="hold" nodeType="after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dissolve">
                                      <p:cBhvr>
                                        <p:cTn id="32" dur="500"/>
                                        <p:tgtEl>
                                          <p:spTgt spid="5">
                                            <p:txEl>
                                              <p:pRg st="9" end="9"/>
                                            </p:txEl>
                                          </p:spTgt>
                                        </p:tgtEl>
                                      </p:cBhvr>
                                    </p:animEffect>
                                  </p:childTnLst>
                                </p:cTn>
                              </p:par>
                            </p:childTnLst>
                          </p:cTn>
                        </p:par>
                        <p:par>
                          <p:cTn id="33" fill="hold">
                            <p:stCondLst>
                              <p:cond delay="1500"/>
                            </p:stCondLst>
                            <p:childTnLst>
                              <p:par>
                                <p:cTn id="34" presetID="9" presetClass="entr" presetSubtype="0" fill="hold" nodeType="after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dissolve">
                                      <p:cBhvr>
                                        <p:cTn id="36" dur="500"/>
                                        <p:tgtEl>
                                          <p:spTgt spid="5">
                                            <p:txEl>
                                              <p:pRg st="10" end="10"/>
                                            </p:txEl>
                                          </p:spTgt>
                                        </p:tgtEl>
                                      </p:cBhvr>
                                    </p:animEffect>
                                  </p:childTnLst>
                                </p:cTn>
                              </p:par>
                            </p:childTnLst>
                          </p:cTn>
                        </p:par>
                        <p:par>
                          <p:cTn id="37" fill="hold">
                            <p:stCondLst>
                              <p:cond delay="2000"/>
                            </p:stCondLst>
                            <p:childTnLst>
                              <p:par>
                                <p:cTn id="38" presetID="9" presetClass="entr" presetSubtype="0" fill="hold" nodeType="afterEffect">
                                  <p:stCondLst>
                                    <p:cond delay="0"/>
                                  </p:stCondLst>
                                  <p:childTnLst>
                                    <p:set>
                                      <p:cBhvr>
                                        <p:cTn id="39" dur="1" fill="hold">
                                          <p:stCondLst>
                                            <p:cond delay="0"/>
                                          </p:stCondLst>
                                        </p:cTn>
                                        <p:tgtEl>
                                          <p:spTgt spid="5">
                                            <p:txEl>
                                              <p:pRg st="11" end="11"/>
                                            </p:txEl>
                                          </p:spTgt>
                                        </p:tgtEl>
                                        <p:attrNameLst>
                                          <p:attrName>style.visibility</p:attrName>
                                        </p:attrNameLst>
                                      </p:cBhvr>
                                      <p:to>
                                        <p:strVal val="visible"/>
                                      </p:to>
                                    </p:set>
                                    <p:animEffect transition="in" filter="dissolve">
                                      <p:cBhvr>
                                        <p:cTn id="40" dur="500"/>
                                        <p:tgtEl>
                                          <p:spTgt spid="5">
                                            <p:txEl>
                                              <p:pRg st="11" end="11"/>
                                            </p:txEl>
                                          </p:spTgt>
                                        </p:tgtEl>
                                      </p:cBhvr>
                                    </p:animEffect>
                                  </p:childTnLst>
                                </p:cTn>
                              </p:par>
                            </p:childTnLst>
                          </p:cTn>
                        </p:par>
                        <p:par>
                          <p:cTn id="41" fill="hold">
                            <p:stCondLst>
                              <p:cond delay="2500"/>
                            </p:stCondLst>
                            <p:childTnLst>
                              <p:par>
                                <p:cTn id="42" presetID="9" presetClass="entr" presetSubtype="0" fill="hold" nodeType="afterEffect">
                                  <p:stCondLst>
                                    <p:cond delay="0"/>
                                  </p:stCondLst>
                                  <p:childTnLst>
                                    <p:set>
                                      <p:cBhvr>
                                        <p:cTn id="43" dur="1" fill="hold">
                                          <p:stCondLst>
                                            <p:cond delay="0"/>
                                          </p:stCondLst>
                                        </p:cTn>
                                        <p:tgtEl>
                                          <p:spTgt spid="5">
                                            <p:txEl>
                                              <p:pRg st="12" end="12"/>
                                            </p:txEl>
                                          </p:spTgt>
                                        </p:tgtEl>
                                        <p:attrNameLst>
                                          <p:attrName>style.visibility</p:attrName>
                                        </p:attrNameLst>
                                      </p:cBhvr>
                                      <p:to>
                                        <p:strVal val="visible"/>
                                      </p:to>
                                    </p:set>
                                    <p:animEffect transition="in" filter="dissolve">
                                      <p:cBhvr>
                                        <p:cTn id="44" dur="500"/>
                                        <p:tgtEl>
                                          <p:spTgt spid="5">
                                            <p:txEl>
                                              <p:pRg st="12" end="12"/>
                                            </p:txEl>
                                          </p:spTgt>
                                        </p:tgtEl>
                                      </p:cBhvr>
                                    </p:animEffect>
                                  </p:childTnLst>
                                </p:cTn>
                              </p:par>
                            </p:childTnLst>
                          </p:cTn>
                        </p:par>
                        <p:par>
                          <p:cTn id="45" fill="hold">
                            <p:stCondLst>
                              <p:cond delay="3000"/>
                            </p:stCondLst>
                            <p:childTnLst>
                              <p:par>
                                <p:cTn id="46" presetID="9" presetClass="entr" presetSubtype="0" fill="hold" nodeType="afterEffect">
                                  <p:stCondLst>
                                    <p:cond delay="0"/>
                                  </p:stCondLst>
                                  <p:childTnLst>
                                    <p:set>
                                      <p:cBhvr>
                                        <p:cTn id="47" dur="1" fill="hold">
                                          <p:stCondLst>
                                            <p:cond delay="0"/>
                                          </p:stCondLst>
                                        </p:cTn>
                                        <p:tgtEl>
                                          <p:spTgt spid="5">
                                            <p:txEl>
                                              <p:pRg st="13" end="13"/>
                                            </p:txEl>
                                          </p:spTgt>
                                        </p:tgtEl>
                                        <p:attrNameLst>
                                          <p:attrName>style.visibility</p:attrName>
                                        </p:attrNameLst>
                                      </p:cBhvr>
                                      <p:to>
                                        <p:strVal val="visible"/>
                                      </p:to>
                                    </p:set>
                                    <p:animEffect transition="in" filter="dissolve">
                                      <p:cBhvr>
                                        <p:cTn id="48"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21356"/>
            <a:ext cx="8229600" cy="1143000"/>
          </a:xfrm>
          <a:effectLst>
            <a:outerShdw blurRad="25400" dist="12700" dir="2700000" algn="ctr" rotWithShape="0">
              <a:schemeClr val="tx1"/>
            </a:outerShdw>
          </a:effectLst>
        </p:spPr>
        <p:txBody>
          <a:bodyPr>
            <a:normAutofit/>
          </a:bodyPr>
          <a:lstStyle/>
          <a:p>
            <a:r>
              <a:rPr lang="en-US" sz="4000" dirty="0" smtClean="0">
                <a:solidFill>
                  <a:schemeClr val="bg1"/>
                </a:solidFill>
              </a:rPr>
              <a:t>Education and Design Phase</a:t>
            </a:r>
            <a:endParaRPr lang="en-US" sz="4000" dirty="0">
              <a:solidFill>
                <a:schemeClr val="bg1"/>
              </a:solidFill>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57657" y="1295400"/>
            <a:ext cx="3200400" cy="2390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C:\Users\James\Documents\TIDE\TIDE James\Summit\Summit Report Photos 2012\Fish_Stock_Assessment\PICT1112.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46367" y="3767666"/>
            <a:ext cx="3206045" cy="24045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486657" y="1295400"/>
            <a:ext cx="3200400" cy="2390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486656" y="3767666"/>
            <a:ext cx="3209544" cy="2397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1000081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746" name="Picture 6" descr="manual"/>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200" y="152400"/>
            <a:ext cx="4648200" cy="6382602"/>
          </a:xfrm>
          <a:prstGeom prst="rect">
            <a:avLst/>
          </a:prstGeom>
          <a:noFill/>
          <a:ln w="9525">
            <a:noFill/>
            <a:miter lim="800000"/>
            <a:headEnd/>
            <a:tailEnd/>
          </a:ln>
        </p:spPr>
      </p:pic>
      <p:sp>
        <p:nvSpPr>
          <p:cNvPr id="31747" name="Rectangle 3"/>
          <p:cNvSpPr>
            <a:spLocks noGrp="1" noChangeArrowheads="1"/>
          </p:cNvSpPr>
          <p:nvPr>
            <p:ph type="title"/>
          </p:nvPr>
        </p:nvSpPr>
        <p:spPr>
          <a:xfrm>
            <a:off x="4495800" y="152400"/>
            <a:ext cx="4495800" cy="1390650"/>
          </a:xfrm>
        </p:spPr>
        <p:txBody>
          <a:bodyPr rIns="132080"/>
          <a:lstStyle/>
          <a:p>
            <a:pPr indent="0" eaLnBrk="1" hangingPunct="1"/>
            <a:r>
              <a:rPr lang="en-US" sz="4400" dirty="0" smtClean="0">
                <a:solidFill>
                  <a:schemeClr val="bg1"/>
                </a:solidFill>
                <a:ea typeface="ＭＳ Ｐゴシック" charset="-128"/>
              </a:rPr>
              <a:t>Design Manual</a:t>
            </a:r>
          </a:p>
        </p:txBody>
      </p:sp>
      <p:sp>
        <p:nvSpPr>
          <p:cNvPr id="31748" name="Rectangle 4"/>
          <p:cNvSpPr>
            <a:spLocks noGrp="1" noChangeArrowheads="1"/>
          </p:cNvSpPr>
          <p:nvPr>
            <p:ph type="body" idx="1"/>
          </p:nvPr>
        </p:nvSpPr>
        <p:spPr>
          <a:xfrm>
            <a:off x="4495800" y="2057400"/>
            <a:ext cx="4724400" cy="5029200"/>
          </a:xfrm>
        </p:spPr>
        <p:txBody>
          <a:bodyPr rIns="132080"/>
          <a:lstStyle/>
          <a:p>
            <a:pPr indent="0" eaLnBrk="1" hangingPunct="1">
              <a:buNone/>
            </a:pPr>
            <a:r>
              <a:rPr lang="en-US" sz="1900" dirty="0" smtClean="0">
                <a:solidFill>
                  <a:schemeClr val="bg1"/>
                </a:solidFill>
                <a:ea typeface="ＭＳ Ｐゴシック" charset="-128"/>
              </a:rPr>
              <a:t>Developed with over 60 global experts</a:t>
            </a:r>
          </a:p>
          <a:p>
            <a:pPr indent="0" eaLnBrk="1" hangingPunct="1"/>
            <a:endParaRPr lang="en-US" sz="1900" dirty="0" smtClean="0">
              <a:solidFill>
                <a:schemeClr val="bg1"/>
              </a:solidFill>
              <a:ea typeface="ＭＳ Ｐゴシック" charset="-128"/>
            </a:endParaRPr>
          </a:p>
          <a:p>
            <a:pPr indent="0" eaLnBrk="1" hangingPunct="1">
              <a:buNone/>
            </a:pPr>
            <a:r>
              <a:rPr lang="en-US" sz="1900" dirty="0" smtClean="0">
                <a:solidFill>
                  <a:schemeClr val="bg1"/>
                </a:solidFill>
                <a:ea typeface="ＭＳ Ｐゴシック" charset="-128"/>
              </a:rPr>
              <a:t>Step by step process</a:t>
            </a:r>
          </a:p>
          <a:p>
            <a:pPr indent="0" eaLnBrk="1" hangingPunct="1"/>
            <a:endParaRPr lang="en-US" sz="1900" dirty="0" smtClean="0">
              <a:solidFill>
                <a:schemeClr val="bg1"/>
              </a:solidFill>
              <a:ea typeface="ＭＳ Ｐゴシック" charset="-128"/>
            </a:endParaRPr>
          </a:p>
          <a:p>
            <a:pPr indent="0" eaLnBrk="1" hangingPunct="1">
              <a:buNone/>
            </a:pPr>
            <a:r>
              <a:rPr lang="en-US" sz="1900" dirty="0" smtClean="0">
                <a:solidFill>
                  <a:schemeClr val="bg1"/>
                </a:solidFill>
                <a:ea typeface="ＭＳ Ｐゴシック" charset="-128"/>
              </a:rPr>
              <a:t>Flexible and customizable</a:t>
            </a:r>
          </a:p>
          <a:p>
            <a:pPr indent="0" eaLnBrk="1" hangingPunct="1"/>
            <a:endParaRPr lang="en-US" sz="1900" dirty="0" smtClean="0">
              <a:solidFill>
                <a:schemeClr val="bg1"/>
              </a:solidFill>
              <a:ea typeface="ＭＳ Ｐゴシック" charset="-128"/>
            </a:endParaRPr>
          </a:p>
          <a:p>
            <a:pPr indent="0" eaLnBrk="1" hangingPunct="1"/>
            <a:endParaRPr lang="en-US" sz="1900" dirty="0" smtClean="0">
              <a:solidFill>
                <a:schemeClr val="bg1"/>
              </a:solidFill>
              <a:ea typeface="ＭＳ Ｐゴシック" charset="-128"/>
            </a:endParaRPr>
          </a:p>
          <a:p>
            <a:pPr indent="0" eaLnBrk="1" hangingPunct="1"/>
            <a:endParaRPr lang="en-US" sz="1900" dirty="0" smtClean="0">
              <a:solidFill>
                <a:schemeClr val="bg1"/>
              </a:solidFill>
              <a:ea typeface="ＭＳ Ｐゴシック" charset="-128"/>
            </a:endParaRPr>
          </a:p>
          <a:p>
            <a:pPr indent="0" eaLnBrk="1" hangingPunct="1"/>
            <a:endParaRPr lang="en-US" sz="1900" dirty="0" smtClean="0">
              <a:solidFill>
                <a:schemeClr val="bg1"/>
              </a:solidFill>
              <a:ea typeface="ＭＳ Ｐゴシック" charset="-128"/>
            </a:endParaRPr>
          </a:p>
          <a:p>
            <a:pPr indent="0" eaLnBrk="1" hangingPunct="1"/>
            <a:endParaRPr lang="en-US" sz="1900" dirty="0" smtClean="0">
              <a:solidFill>
                <a:schemeClr val="bg1"/>
              </a:solidFill>
              <a:ea typeface="ＭＳ Ｐゴシック" charset="-128"/>
            </a:endParaRPr>
          </a:p>
          <a:p>
            <a:pPr indent="0" eaLnBrk="1" hangingPunct="1"/>
            <a:endParaRPr lang="en-US" sz="1900" dirty="0" smtClean="0">
              <a:solidFill>
                <a:schemeClr val="bg1"/>
              </a:solidFill>
              <a:ea typeface="ＭＳ Ｐゴシック" charset="-128"/>
            </a:endParaRPr>
          </a:p>
          <a:p>
            <a:pPr indent="0" eaLnBrk="1" hangingPunct="1">
              <a:buNone/>
            </a:pPr>
            <a:r>
              <a:rPr lang="en-US" sz="1900" dirty="0" smtClean="0">
                <a:solidFill>
                  <a:schemeClr val="bg1"/>
                </a:solidFill>
                <a:ea typeface="ＭＳ Ｐゴシック" charset="-128"/>
              </a:rPr>
              <a:t>Web Resources:</a:t>
            </a:r>
          </a:p>
          <a:p>
            <a:pPr indent="0" eaLnBrk="1" hangingPunct="1">
              <a:buNone/>
            </a:pPr>
            <a:r>
              <a:rPr lang="en-US" sz="1900" dirty="0" smtClean="0">
                <a:solidFill>
                  <a:schemeClr val="bg1"/>
                </a:solidFill>
                <a:ea typeface="ＭＳ Ｐゴシック" charset="-128"/>
              </a:rPr>
              <a:t>www.edf.org/CatchShareDesignCenter</a:t>
            </a:r>
          </a:p>
          <a:p>
            <a:pPr indent="0" eaLnBrk="1" hangingPunct="1">
              <a:buNone/>
            </a:pPr>
            <a:endParaRPr lang="en-US" sz="1900" dirty="0" smtClean="0">
              <a:solidFill>
                <a:schemeClr val="bg1"/>
              </a:solidFill>
              <a:ea typeface="ＭＳ Ｐゴシック" charset="-128"/>
            </a:endParaRPr>
          </a:p>
        </p:txBody>
      </p:sp>
      <p:sp>
        <p:nvSpPr>
          <p:cNvPr id="5" name="TextBox 4"/>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23480762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464525" y="0"/>
            <a:ext cx="8229600" cy="868362"/>
          </a:xfrm>
          <a:effectLst>
            <a:outerShdw blurRad="25400" dist="25400" dir="2700000" algn="ctr" rotWithShape="0">
              <a:schemeClr val="tx1"/>
            </a:outerShdw>
          </a:effectLst>
        </p:spPr>
        <p:txBody>
          <a:bodyPr>
            <a:normAutofit/>
          </a:bodyPr>
          <a:lstStyle/>
          <a:p>
            <a:r>
              <a:rPr lang="en-US" sz="4000" dirty="0">
                <a:solidFill>
                  <a:schemeClr val="bg1"/>
                </a:solidFill>
              </a:rPr>
              <a:t>Components of Managed Access </a:t>
            </a:r>
          </a:p>
        </p:txBody>
      </p:sp>
      <p:sp>
        <p:nvSpPr>
          <p:cNvPr id="5" name="Content Placeholder 2"/>
          <p:cNvSpPr>
            <a:spLocks noGrp="1"/>
          </p:cNvSpPr>
          <p:nvPr>
            <p:ph idx="1"/>
          </p:nvPr>
        </p:nvSpPr>
        <p:spPr>
          <a:xfrm>
            <a:off x="273625" y="853454"/>
            <a:ext cx="4224397" cy="4328145"/>
          </a:xfrm>
          <a:ln>
            <a:noFill/>
          </a:ln>
          <a:effectLst/>
        </p:spPr>
        <p:txBody>
          <a:bodyPr>
            <a:noAutofit/>
          </a:bodyPr>
          <a:lstStyle/>
          <a:p>
            <a:r>
              <a:rPr lang="en-US" sz="2400" dirty="0" smtClean="0">
                <a:solidFill>
                  <a:srgbClr val="FFFF00"/>
                </a:solidFill>
                <a:effectLst>
                  <a:outerShdw blurRad="38100" dist="38100" dir="2700000" algn="tl">
                    <a:srgbClr val="000000">
                      <a:alpha val="43137"/>
                    </a:srgbClr>
                  </a:outerShdw>
                </a:effectLst>
              </a:rPr>
              <a:t>Rigorous </a:t>
            </a:r>
            <a:r>
              <a:rPr lang="en-US" sz="2400" dirty="0">
                <a:solidFill>
                  <a:srgbClr val="FFFF00"/>
                </a:solidFill>
                <a:effectLst>
                  <a:outerShdw blurRad="38100" dist="38100" dir="2700000" algn="tl">
                    <a:srgbClr val="000000">
                      <a:alpha val="43137"/>
                    </a:srgbClr>
                  </a:outerShdw>
                </a:effectLst>
              </a:rPr>
              <a:t>licensing </a:t>
            </a:r>
            <a:r>
              <a:rPr lang="en-US" sz="2400" dirty="0" smtClean="0">
                <a:solidFill>
                  <a:srgbClr val="FFFF00"/>
                </a:solidFill>
                <a:effectLst>
                  <a:outerShdw blurRad="38100" dist="38100" dir="2700000" algn="tl">
                    <a:srgbClr val="000000">
                      <a:alpha val="43137"/>
                    </a:srgbClr>
                  </a:outerShdw>
                </a:effectLst>
              </a:rPr>
              <a:t>system:</a:t>
            </a:r>
          </a:p>
          <a:p>
            <a:pPr lvl="1"/>
            <a:r>
              <a:rPr lang="en-US" sz="2000" dirty="0" smtClean="0">
                <a:solidFill>
                  <a:schemeClr val="bg1"/>
                </a:solidFill>
                <a:effectLst>
                  <a:outerShdw blurRad="38100" dist="38100" dir="2700000" algn="tl">
                    <a:srgbClr val="000000">
                      <a:alpha val="43137"/>
                    </a:srgbClr>
                  </a:outerShdw>
                </a:effectLst>
              </a:rPr>
              <a:t>manage number </a:t>
            </a:r>
            <a:r>
              <a:rPr lang="en-US" sz="2000" dirty="0">
                <a:solidFill>
                  <a:schemeClr val="bg1"/>
                </a:solidFill>
                <a:effectLst>
                  <a:outerShdw blurRad="38100" dist="38100" dir="2700000" algn="tl">
                    <a:srgbClr val="000000">
                      <a:alpha val="43137"/>
                    </a:srgbClr>
                  </a:outerShdw>
                </a:effectLst>
              </a:rPr>
              <a:t>of fishermen at </a:t>
            </a:r>
            <a:r>
              <a:rPr lang="en-US" sz="2000" dirty="0" smtClean="0">
                <a:solidFill>
                  <a:schemeClr val="bg1"/>
                </a:solidFill>
                <a:effectLst>
                  <a:outerShdw blurRad="38100" dist="38100" dir="2700000" algn="tl">
                    <a:srgbClr val="000000">
                      <a:alpha val="43137"/>
                    </a:srgbClr>
                  </a:outerShdw>
                </a:effectLst>
              </a:rPr>
              <a:t>pilot </a:t>
            </a:r>
            <a:r>
              <a:rPr lang="en-US" sz="2000" dirty="0">
                <a:solidFill>
                  <a:schemeClr val="bg1"/>
                </a:solidFill>
                <a:effectLst>
                  <a:outerShdw blurRad="38100" dist="38100" dir="2700000" algn="tl">
                    <a:srgbClr val="000000">
                      <a:alpha val="43137"/>
                    </a:srgbClr>
                  </a:outerShdw>
                </a:effectLst>
              </a:rPr>
              <a:t>sites </a:t>
            </a:r>
            <a:endParaRPr lang="en-US" sz="2000" dirty="0" smtClean="0">
              <a:solidFill>
                <a:schemeClr val="bg1"/>
              </a:solidFill>
              <a:effectLst>
                <a:outerShdw blurRad="38100" dist="38100" dir="2700000" algn="tl">
                  <a:srgbClr val="000000">
                    <a:alpha val="43137"/>
                  </a:srgbClr>
                </a:outerShdw>
              </a:effectLst>
            </a:endParaRPr>
          </a:p>
          <a:p>
            <a:r>
              <a:rPr lang="en-US" sz="2400" dirty="0" smtClean="0">
                <a:solidFill>
                  <a:srgbClr val="FFFF00"/>
                </a:solidFill>
                <a:effectLst>
                  <a:outerShdw blurRad="38100" dist="38100" dir="2700000" algn="tl">
                    <a:srgbClr val="000000">
                      <a:alpha val="43137"/>
                    </a:srgbClr>
                  </a:outerShdw>
                </a:effectLst>
              </a:rPr>
              <a:t>Monitoring:</a:t>
            </a:r>
          </a:p>
          <a:p>
            <a:pPr lvl="1"/>
            <a:r>
              <a:rPr lang="en-US" sz="2000" dirty="0" smtClean="0">
                <a:solidFill>
                  <a:schemeClr val="bg1"/>
                </a:solidFill>
                <a:effectLst>
                  <a:outerShdw blurRad="38100" dist="38100" dir="2700000" algn="tl">
                    <a:srgbClr val="000000">
                      <a:alpha val="43137"/>
                    </a:srgbClr>
                  </a:outerShdw>
                </a:effectLst>
              </a:rPr>
              <a:t>Socio-economic </a:t>
            </a:r>
            <a:r>
              <a:rPr lang="en-US" sz="2000" dirty="0">
                <a:solidFill>
                  <a:schemeClr val="bg1"/>
                </a:solidFill>
                <a:effectLst>
                  <a:outerShdw blurRad="38100" dist="38100" dir="2700000" algn="tl">
                    <a:srgbClr val="000000">
                      <a:alpha val="43137"/>
                    </a:srgbClr>
                  </a:outerShdw>
                </a:effectLst>
              </a:rPr>
              <a:t>data </a:t>
            </a:r>
            <a:r>
              <a:rPr lang="en-US" sz="2000" dirty="0" smtClean="0">
                <a:solidFill>
                  <a:schemeClr val="bg1"/>
                </a:solidFill>
                <a:effectLst>
                  <a:outerShdw blurRad="38100" dist="38100" dir="2700000" algn="tl">
                    <a:srgbClr val="000000">
                      <a:alpha val="43137"/>
                    </a:srgbClr>
                  </a:outerShdw>
                </a:effectLst>
              </a:rPr>
              <a:t>collection</a:t>
            </a:r>
          </a:p>
          <a:p>
            <a:pPr marL="685800" lvl="1"/>
            <a:r>
              <a:rPr lang="en-US" sz="2000" dirty="0" smtClean="0">
                <a:solidFill>
                  <a:schemeClr val="bg1"/>
                </a:solidFill>
                <a:effectLst>
                  <a:outerShdw blurRad="38100" dist="38100" dir="2700000" algn="tl">
                    <a:srgbClr val="000000">
                      <a:alpha val="43137"/>
                    </a:srgbClr>
                  </a:outerShdw>
                </a:effectLst>
              </a:rPr>
              <a:t>Fisheries-Dependent: Fishery </a:t>
            </a:r>
            <a:r>
              <a:rPr lang="en-US" sz="2000" dirty="0">
                <a:solidFill>
                  <a:schemeClr val="bg1"/>
                </a:solidFill>
                <a:effectLst>
                  <a:outerShdw blurRad="38100" dist="38100" dir="2700000" algn="tl">
                    <a:srgbClr val="000000">
                      <a:alpha val="43137"/>
                    </a:srgbClr>
                  </a:outerShdw>
                </a:effectLst>
              </a:rPr>
              <a:t>data collection via </a:t>
            </a:r>
            <a:r>
              <a:rPr lang="en-US" sz="2000" b="1" dirty="0">
                <a:solidFill>
                  <a:schemeClr val="bg1"/>
                </a:solidFill>
                <a:effectLst>
                  <a:outerShdw blurRad="38100" dist="38100" dir="2700000" algn="tl">
                    <a:srgbClr val="000000">
                      <a:alpha val="43137"/>
                    </a:srgbClr>
                  </a:outerShdw>
                </a:effectLst>
              </a:rPr>
              <a:t>log </a:t>
            </a:r>
            <a:r>
              <a:rPr lang="en-US" sz="2000" b="1" dirty="0" smtClean="0">
                <a:solidFill>
                  <a:schemeClr val="bg1"/>
                </a:solidFill>
                <a:effectLst>
                  <a:outerShdw blurRad="38100" dist="38100" dir="2700000" algn="tl">
                    <a:srgbClr val="000000">
                      <a:alpha val="43137"/>
                    </a:srgbClr>
                  </a:outerShdw>
                </a:effectLst>
              </a:rPr>
              <a:t>books</a:t>
            </a:r>
          </a:p>
          <a:p>
            <a:pPr marL="685800" lvl="1"/>
            <a:r>
              <a:rPr lang="en-US" sz="2000" dirty="0" smtClean="0">
                <a:solidFill>
                  <a:schemeClr val="bg1"/>
                </a:solidFill>
                <a:effectLst>
                  <a:outerShdw blurRad="38100" dist="38100" dir="2700000" algn="tl">
                    <a:srgbClr val="000000">
                      <a:alpha val="43137"/>
                    </a:srgbClr>
                  </a:outerShdw>
                </a:effectLst>
              </a:rPr>
              <a:t>Fisheries Independent: Underwater surveys</a:t>
            </a:r>
            <a:endParaRPr lang="en-US" sz="2000" b="1" dirty="0">
              <a:solidFill>
                <a:srgbClr val="FFFF00"/>
              </a:solidFill>
              <a:effectLst>
                <a:outerShdw blurRad="38100" dist="38100" dir="2700000" algn="tl">
                  <a:srgbClr val="000000">
                    <a:alpha val="43137"/>
                  </a:srgbClr>
                </a:outerShdw>
              </a:effectLst>
            </a:endParaRPr>
          </a:p>
          <a:p>
            <a:pPr marL="285750" lvl="1">
              <a:buFont typeface="Arial" pitchFamily="34" charset="0"/>
              <a:buChar char="•"/>
            </a:pPr>
            <a:r>
              <a:rPr lang="en-US" sz="2400" dirty="0" smtClean="0">
                <a:solidFill>
                  <a:srgbClr val="FFFF00"/>
                </a:solidFill>
                <a:effectLst>
                  <a:outerShdw blurRad="38100" dist="38100" dir="2700000" algn="tl">
                    <a:srgbClr val="000000">
                      <a:alpha val="43137"/>
                    </a:srgbClr>
                  </a:outerShdw>
                </a:effectLst>
              </a:rPr>
              <a:t>Enforcement</a:t>
            </a:r>
            <a:r>
              <a:rPr lang="en-US" sz="2400" dirty="0" smtClean="0">
                <a:solidFill>
                  <a:schemeClr val="bg1"/>
                </a:solidFill>
                <a:effectLst>
                  <a:outerShdw blurRad="38100" dist="38100" dir="2700000" algn="tl">
                    <a:srgbClr val="000000">
                      <a:alpha val="43137"/>
                    </a:srgbClr>
                  </a:outerShdw>
                </a:effectLst>
              </a:rPr>
              <a:t>:</a:t>
            </a:r>
          </a:p>
          <a:p>
            <a:pPr marL="742950" lvl="2" indent="-342900">
              <a:buFont typeface="Calibri" pitchFamily="34" charset="0"/>
              <a:buChar char="₋"/>
            </a:pPr>
            <a:r>
              <a:rPr lang="en-US" sz="1800" dirty="0">
                <a:solidFill>
                  <a:schemeClr val="bg1"/>
                </a:solidFill>
                <a:effectLst>
                  <a:outerShdw blurRad="38100" dist="38100" dir="2700000" algn="tl">
                    <a:srgbClr val="000000">
                      <a:alpha val="43137"/>
                    </a:srgbClr>
                  </a:outerShdw>
                </a:effectLst>
              </a:rPr>
              <a:t>E</a:t>
            </a:r>
            <a:r>
              <a:rPr lang="en-US" sz="1800" dirty="0" smtClean="0">
                <a:solidFill>
                  <a:schemeClr val="bg1"/>
                </a:solidFill>
                <a:effectLst>
                  <a:outerShdw blurRad="38100" dist="38100" dir="2700000" algn="tl">
                    <a:srgbClr val="000000">
                      <a:alpha val="43137"/>
                    </a:srgbClr>
                  </a:outerShdw>
                </a:effectLst>
              </a:rPr>
              <a:t>nsure </a:t>
            </a:r>
            <a:r>
              <a:rPr lang="en-US" sz="1800" dirty="0">
                <a:solidFill>
                  <a:schemeClr val="bg1"/>
                </a:solidFill>
                <a:effectLst>
                  <a:outerShdw blurRad="38100" dist="38100" dir="2700000" algn="tl">
                    <a:srgbClr val="000000">
                      <a:alpha val="43137"/>
                    </a:srgbClr>
                  </a:outerShdw>
                </a:effectLst>
              </a:rPr>
              <a:t>compliance with </a:t>
            </a:r>
            <a:r>
              <a:rPr lang="en-US" sz="1800" dirty="0" smtClean="0">
                <a:solidFill>
                  <a:schemeClr val="bg1"/>
                </a:solidFill>
                <a:effectLst>
                  <a:outerShdw blurRad="38100" dist="38100" dir="2700000" algn="tl">
                    <a:srgbClr val="000000">
                      <a:alpha val="43137"/>
                    </a:srgbClr>
                  </a:outerShdw>
                </a:effectLst>
              </a:rPr>
              <a:t>regulations</a:t>
            </a:r>
            <a:endParaRPr lang="en-US" sz="1800" dirty="0">
              <a:solidFill>
                <a:schemeClr val="bg1"/>
              </a:solidFill>
              <a:effectLst>
                <a:outerShdw blurRad="38100" dist="38100" dir="2700000" algn="tl">
                  <a:srgbClr val="000000">
                    <a:alpha val="43137"/>
                  </a:srgbClr>
                </a:outerShdw>
              </a:effectLst>
            </a:endParaRPr>
          </a:p>
        </p:txBody>
      </p:sp>
      <p:pic>
        <p:nvPicPr>
          <p:cNvPr id="6" name="Picture 5"/>
          <p:cNvPicPr/>
          <p:nvPr/>
        </p:nvPicPr>
        <p:blipFill>
          <a:blip r:embed="rId3" cstate="screen">
            <a:extLst>
              <a:ext uri="{28A0092B-C50C-407E-A947-70E740481C1C}">
                <a14:useLocalDpi xmlns:a14="http://schemas.microsoft.com/office/drawing/2010/main"/>
              </a:ext>
            </a:extLst>
          </a:blip>
          <a:stretch>
            <a:fillRect/>
          </a:stretch>
        </p:blipFill>
        <p:spPr>
          <a:xfrm>
            <a:off x="4498022" y="1219200"/>
            <a:ext cx="4493578" cy="3200400"/>
          </a:xfrm>
          <a:prstGeom prst="rect">
            <a:avLst/>
          </a:prstGeom>
        </p:spPr>
      </p:pic>
      <p:sp>
        <p:nvSpPr>
          <p:cNvPr id="7" name="Rectangle 6"/>
          <p:cNvSpPr/>
          <p:nvPr/>
        </p:nvSpPr>
        <p:spPr>
          <a:xfrm>
            <a:off x="290516" y="4799379"/>
            <a:ext cx="8396284" cy="1508105"/>
          </a:xfrm>
          <a:prstGeom prst="rect">
            <a:avLst/>
          </a:prstGeom>
          <a:effectLst/>
        </p:spPr>
        <p:txBody>
          <a:bodyPr wrap="square">
            <a:spAutoFit/>
          </a:bodyPr>
          <a:lstStyle/>
          <a:p>
            <a:pPr marL="285750" indent="-285750">
              <a:buFont typeface="Arial" pitchFamily="34" charset="0"/>
              <a:buChar char="•"/>
            </a:pPr>
            <a:endParaRPr lang="en-US" sz="2400" dirty="0" smtClean="0">
              <a:solidFill>
                <a:schemeClr val="bg1"/>
              </a:solidFill>
            </a:endParaRPr>
          </a:p>
          <a:p>
            <a:pPr marL="285750" indent="-285750">
              <a:buFont typeface="Arial" pitchFamily="34" charset="0"/>
              <a:buChar char="•"/>
            </a:pPr>
            <a:r>
              <a:rPr lang="en-US" sz="2400" dirty="0" smtClean="0">
                <a:solidFill>
                  <a:srgbClr val="FFFF00"/>
                </a:solidFill>
                <a:effectLst>
                  <a:outerShdw blurRad="38100" dist="38100" dir="2700000" algn="tl">
                    <a:srgbClr val="000000">
                      <a:alpha val="43137"/>
                    </a:srgbClr>
                  </a:outerShdw>
                </a:effectLst>
              </a:rPr>
              <a:t>Evaluation:</a:t>
            </a:r>
          </a:p>
          <a:p>
            <a:pPr marL="800100" lvl="1" indent="-342900">
              <a:buFontTx/>
              <a:buChar char="-"/>
            </a:pPr>
            <a:r>
              <a:rPr lang="en-US" sz="2000" dirty="0" smtClean="0">
                <a:solidFill>
                  <a:schemeClr val="bg1"/>
                </a:solidFill>
                <a:effectLst>
                  <a:outerShdw blurRad="38100" dist="38100" dir="2700000" algn="tl">
                    <a:srgbClr val="000000">
                      <a:alpha val="43137"/>
                    </a:srgbClr>
                  </a:outerShdw>
                </a:effectLst>
              </a:rPr>
              <a:t>Annual Diagnostics Report</a:t>
            </a:r>
          </a:p>
          <a:p>
            <a:pPr marL="342900" indent="-342900">
              <a:buFont typeface="Arial" pitchFamily="34" charset="0"/>
              <a:buChar char="•"/>
            </a:pPr>
            <a:r>
              <a:rPr lang="en-US" sz="2400" dirty="0" smtClean="0">
                <a:solidFill>
                  <a:srgbClr val="FFFF00"/>
                </a:solidFill>
                <a:effectLst>
                  <a:outerShdw blurRad="38100" dist="38100" dir="2700000" algn="tl">
                    <a:srgbClr val="000000">
                      <a:alpha val="43137"/>
                    </a:srgbClr>
                  </a:outerShdw>
                </a:effectLst>
              </a:rPr>
              <a:t>Community </a:t>
            </a:r>
            <a:r>
              <a:rPr lang="en-US" sz="2400" dirty="0">
                <a:solidFill>
                  <a:srgbClr val="FFFF00"/>
                </a:solidFill>
                <a:effectLst>
                  <a:outerShdw blurRad="38100" dist="38100" dir="2700000" algn="tl">
                    <a:srgbClr val="000000">
                      <a:alpha val="43137"/>
                    </a:srgbClr>
                  </a:outerShdw>
                </a:effectLst>
              </a:rPr>
              <a:t>Managed Access Committees (MACs)</a:t>
            </a:r>
          </a:p>
        </p:txBody>
      </p:sp>
      <p:sp>
        <p:nvSpPr>
          <p:cNvPr id="8" name="TextBox 7"/>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14613577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dissolv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dissolve">
                                      <p:cBhvr>
                                        <p:cTn id="18" dur="500"/>
                                        <p:tgtEl>
                                          <p:spTgt spid="5">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dissolve">
                                      <p:cBhvr>
                                        <p:cTn id="21" dur="500"/>
                                        <p:tgtEl>
                                          <p:spTgt spid="5">
                                            <p:txEl>
                                              <p:pRg st="4" end="4"/>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dissolve">
                                      <p:cBhvr>
                                        <p:cTn id="24" dur="500"/>
                                        <p:tgtEl>
                                          <p:spTgt spid="5">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dissolve">
                                      <p:cBhvr>
                                        <p:cTn id="29" dur="500"/>
                                        <p:tgtEl>
                                          <p:spTgt spid="5">
                                            <p:txEl>
                                              <p:pRg st="6" end="6"/>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dissolve">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dissolve">
                                      <p:cBhvr>
                                        <p:cTn id="37" dur="500"/>
                                        <p:tgtEl>
                                          <p:spTgt spid="7">
                                            <p:txEl>
                                              <p:pRg st="1" end="1"/>
                                            </p:txEl>
                                          </p:spTgt>
                                        </p:tgtEl>
                                      </p:cBhvr>
                                    </p:animEffect>
                                  </p:childTnLst>
                                </p:cTn>
                              </p:par>
                              <p:par>
                                <p:cTn id="38" presetID="9" presetClass="entr" presetSubtype="0" fill="hold" nodeType="withEffect">
                                  <p:stCondLst>
                                    <p:cond delay="0"/>
                                  </p:stCondLst>
                                  <p:childTnLst>
                                    <p:set>
                                      <p:cBhvr>
                                        <p:cTn id="39" dur="1" fill="hold">
                                          <p:stCondLst>
                                            <p:cond delay="0"/>
                                          </p:stCondLst>
                                        </p:cTn>
                                        <p:tgtEl>
                                          <p:spTgt spid="7">
                                            <p:txEl>
                                              <p:pRg st="2" end="2"/>
                                            </p:txEl>
                                          </p:spTgt>
                                        </p:tgtEl>
                                        <p:attrNameLst>
                                          <p:attrName>style.visibility</p:attrName>
                                        </p:attrNameLst>
                                      </p:cBhvr>
                                      <p:to>
                                        <p:strVal val="visible"/>
                                      </p:to>
                                    </p:set>
                                    <p:animEffect transition="in" filter="dissolve">
                                      <p:cBhvr>
                                        <p:cTn id="40" dur="500"/>
                                        <p:tgtEl>
                                          <p:spTgt spid="7">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7">
                                            <p:txEl>
                                              <p:pRg st="3" end="3"/>
                                            </p:txEl>
                                          </p:spTgt>
                                        </p:tgtEl>
                                        <p:attrNameLst>
                                          <p:attrName>style.visibility</p:attrName>
                                        </p:attrNameLst>
                                      </p:cBhvr>
                                      <p:to>
                                        <p:strVal val="visible"/>
                                      </p:to>
                                    </p:set>
                                    <p:animEffect transition="in" filter="dissolve">
                                      <p:cBhvr>
                                        <p:cTn id="4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138159" y="1914276"/>
            <a:ext cx="4582853" cy="3654088"/>
            <a:chOff x="412" y="334"/>
            <a:chExt cx="13530" cy="10113"/>
          </a:xfrm>
        </p:grpSpPr>
        <p:grpSp>
          <p:nvGrpSpPr>
            <p:cNvPr id="6" name="Group 3"/>
            <p:cNvGrpSpPr>
              <a:grpSpLocks/>
            </p:cNvGrpSpPr>
            <p:nvPr/>
          </p:nvGrpSpPr>
          <p:grpSpPr bwMode="auto">
            <a:xfrm>
              <a:off x="412" y="334"/>
              <a:ext cx="13530" cy="10113"/>
              <a:chOff x="412" y="334"/>
              <a:chExt cx="13530" cy="10113"/>
            </a:xfrm>
          </p:grpSpPr>
          <p:sp>
            <p:nvSpPr>
              <p:cNvPr id="7" name="Freeform 4"/>
              <p:cNvSpPr>
                <a:spLocks/>
              </p:cNvSpPr>
              <p:nvPr/>
            </p:nvSpPr>
            <p:spPr bwMode="auto">
              <a:xfrm>
                <a:off x="412" y="334"/>
                <a:ext cx="13530" cy="10113"/>
              </a:xfrm>
              <a:custGeom>
                <a:avLst/>
                <a:gdLst>
                  <a:gd name="T0" fmla="+- 0 412 412"/>
                  <a:gd name="T1" fmla="*/ T0 w 13530"/>
                  <a:gd name="T2" fmla="+- 0 10447 334"/>
                  <a:gd name="T3" fmla="*/ 10447 h 10113"/>
                  <a:gd name="T4" fmla="+- 0 13942 412"/>
                  <a:gd name="T5" fmla="*/ T4 w 13530"/>
                  <a:gd name="T6" fmla="+- 0 10447 334"/>
                  <a:gd name="T7" fmla="*/ 10447 h 10113"/>
                  <a:gd name="T8" fmla="+- 0 13942 412"/>
                  <a:gd name="T9" fmla="*/ T8 w 13530"/>
                  <a:gd name="T10" fmla="+- 0 334 334"/>
                  <a:gd name="T11" fmla="*/ 334 h 10113"/>
                  <a:gd name="T12" fmla="+- 0 412 412"/>
                  <a:gd name="T13" fmla="*/ T12 w 13530"/>
                  <a:gd name="T14" fmla="+- 0 334 334"/>
                  <a:gd name="T15" fmla="*/ 334 h 10113"/>
                  <a:gd name="T16" fmla="+- 0 412 412"/>
                  <a:gd name="T17" fmla="*/ T16 w 13530"/>
                  <a:gd name="T18" fmla="+- 0 10447 334"/>
                  <a:gd name="T19" fmla="*/ 10447 h 10113"/>
                </a:gdLst>
                <a:ahLst/>
                <a:cxnLst>
                  <a:cxn ang="0">
                    <a:pos x="T1" y="T3"/>
                  </a:cxn>
                  <a:cxn ang="0">
                    <a:pos x="T5" y="T7"/>
                  </a:cxn>
                  <a:cxn ang="0">
                    <a:pos x="T9" y="T11"/>
                  </a:cxn>
                  <a:cxn ang="0">
                    <a:pos x="T13" y="T15"/>
                  </a:cxn>
                  <a:cxn ang="0">
                    <a:pos x="T17" y="T19"/>
                  </a:cxn>
                </a:cxnLst>
                <a:rect l="0" t="0" r="r" b="b"/>
                <a:pathLst>
                  <a:path w="13530" h="10113">
                    <a:moveTo>
                      <a:pt x="0" y="10113"/>
                    </a:moveTo>
                    <a:lnTo>
                      <a:pt x="13530" y="10113"/>
                    </a:lnTo>
                    <a:lnTo>
                      <a:pt x="13530" y="0"/>
                    </a:lnTo>
                    <a:lnTo>
                      <a:pt x="0" y="0"/>
                    </a:lnTo>
                    <a:lnTo>
                      <a:pt x="0" y="10113"/>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 name="Picture 5"/>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47" y="430"/>
                <a:ext cx="13270" cy="989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9" name="TextBox 8"/>
          <p:cNvSpPr txBox="1"/>
          <p:nvPr/>
        </p:nvSpPr>
        <p:spPr>
          <a:xfrm>
            <a:off x="183241" y="4975983"/>
            <a:ext cx="2142951" cy="307777"/>
          </a:xfrm>
          <a:prstGeom prst="rect">
            <a:avLst/>
          </a:prstGeom>
          <a:solidFill>
            <a:srgbClr val="FFFF00">
              <a:alpha val="37000"/>
            </a:srgbClr>
          </a:solidFill>
        </p:spPr>
        <p:txBody>
          <a:bodyPr wrap="square" rtlCol="0">
            <a:spAutoFit/>
          </a:bodyPr>
          <a:lstStyle/>
          <a:p>
            <a:r>
              <a:rPr lang="en-US" sz="1400" dirty="0" smtClean="0">
                <a:solidFill>
                  <a:srgbClr val="FFFFFF"/>
                </a:solidFill>
                <a:effectLst>
                  <a:outerShdw blurRad="50800" dist="50800" dir="2700000" algn="ctr" rotWithShape="0">
                    <a:schemeClr val="tx1"/>
                  </a:outerShdw>
                </a:effectLst>
              </a:rPr>
              <a:t>Photo: Larry Epstein / EDF</a:t>
            </a:r>
            <a:endParaRPr lang="en-US" sz="1400" dirty="0">
              <a:solidFill>
                <a:srgbClr val="FFFFFF"/>
              </a:solidFill>
              <a:effectLst>
                <a:outerShdw blurRad="50800" dist="50800" dir="2700000" algn="ctr" rotWithShape="0">
                  <a:schemeClr val="tx1"/>
                </a:outerShdw>
              </a:effectLst>
            </a:endParaRPr>
          </a:p>
        </p:txBody>
      </p:sp>
      <p:sp>
        <p:nvSpPr>
          <p:cNvPr id="3" name="Content Placeholder 2"/>
          <p:cNvSpPr>
            <a:spLocks noGrp="1"/>
          </p:cNvSpPr>
          <p:nvPr>
            <p:ph sz="half" idx="4294967295"/>
          </p:nvPr>
        </p:nvSpPr>
        <p:spPr>
          <a:xfrm>
            <a:off x="4267200" y="1357057"/>
            <a:ext cx="5013830" cy="4357943"/>
          </a:xfrm>
          <a:prstGeom prst="rect">
            <a:avLst/>
          </a:prstGeom>
          <a:noFill/>
          <a:effectLst/>
        </p:spPr>
        <p:txBody>
          <a:bodyPr>
            <a:noAutofit/>
          </a:bodyPr>
          <a:lstStyle/>
          <a:p>
            <a:pPr marL="457200" lvl="1" indent="0">
              <a:buNone/>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ROLES:</a:t>
            </a:r>
          </a:p>
          <a:p>
            <a:pPr lvl="1">
              <a:buFont typeface="Arial" pitchFamily="34" charset="0"/>
              <a:buChar char="•"/>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Community leadership</a:t>
            </a:r>
          </a:p>
          <a:p>
            <a:pPr lvl="1">
              <a:buFont typeface="Arial" pitchFamily="34" charset="0"/>
              <a:buChar char="•"/>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Verify transparency in process</a:t>
            </a:r>
          </a:p>
          <a:p>
            <a:pPr lvl="1">
              <a:buFont typeface="Arial" pitchFamily="34" charset="0"/>
              <a:buChar char="•"/>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Vetting of licenses </a:t>
            </a:r>
          </a:p>
          <a:p>
            <a:pPr lvl="1">
              <a:buFont typeface="Arial" pitchFamily="34" charset="0"/>
              <a:buChar char="•"/>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Inform stakeholders</a:t>
            </a:r>
          </a:p>
          <a:p>
            <a:pPr lvl="1">
              <a:buFont typeface="Arial" pitchFamily="34" charset="0"/>
              <a:buChar char="•"/>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Assist in improving data reporting</a:t>
            </a:r>
          </a:p>
          <a:p>
            <a:pPr lvl="1">
              <a:buFont typeface="Arial" pitchFamily="34" charset="0"/>
              <a:buChar char="•"/>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Support Task Force</a:t>
            </a:r>
          </a:p>
          <a:p>
            <a:pPr lvl="1">
              <a:buFont typeface="Arial" pitchFamily="34" charset="0"/>
              <a:buChar char="•"/>
            </a:pPr>
            <a:r>
              <a:rPr lang="en-US" sz="2400" dirty="0" smtClean="0">
                <a:solidFill>
                  <a:schemeClr val="bg1"/>
                </a:solidFill>
                <a:effectLst>
                  <a:outerShdw blurRad="38100" dist="38100" dir="2700000" algn="tl">
                    <a:srgbClr val="000000">
                      <a:alpha val="43137"/>
                    </a:srgbClr>
                  </a:outerShdw>
                </a:effectLst>
                <a:latin typeface="+mj-lt"/>
                <a:ea typeface="ＭＳ Ｐゴシック" pitchFamily="34" charset="-128"/>
                <a:cs typeface="Arial" charset="0"/>
              </a:rPr>
              <a:t>Advise on reserve management</a:t>
            </a:r>
          </a:p>
          <a:p>
            <a:pPr lvl="1">
              <a:buFont typeface="Arial" pitchFamily="34" charset="0"/>
              <a:buChar char="•"/>
            </a:pPr>
            <a:r>
              <a:rPr lang="en-US" sz="2400" dirty="0">
                <a:solidFill>
                  <a:schemeClr val="bg1"/>
                </a:solidFill>
                <a:effectLst>
                  <a:outerShdw blurRad="38100" dist="38100" dir="2700000" algn="tl">
                    <a:srgbClr val="000000">
                      <a:alpha val="43137"/>
                    </a:srgbClr>
                  </a:outerShdw>
                </a:effectLst>
                <a:latin typeface="+mj-lt"/>
              </a:rPr>
              <a:t>Assist in Managed Access </a:t>
            </a:r>
            <a:r>
              <a:rPr lang="en-US" sz="2400" dirty="0" smtClean="0">
                <a:solidFill>
                  <a:schemeClr val="bg1"/>
                </a:solidFill>
                <a:effectLst>
                  <a:outerShdw blurRad="38100" dist="38100" dir="2700000" algn="tl">
                    <a:srgbClr val="000000">
                      <a:alpha val="43137"/>
                    </a:srgbClr>
                  </a:outerShdw>
                </a:effectLst>
                <a:latin typeface="+mj-lt"/>
              </a:rPr>
              <a:t>Design</a:t>
            </a:r>
          </a:p>
          <a:p>
            <a:pPr lvl="1">
              <a:buFont typeface="Arial" pitchFamily="34" charset="0"/>
              <a:buChar char="•"/>
            </a:pPr>
            <a:endParaRPr lang="en-US" sz="2400" dirty="0" smtClean="0">
              <a:solidFill>
                <a:schemeClr val="bg1"/>
              </a:solidFill>
              <a:effectLst>
                <a:outerShdw blurRad="38100" dist="38100" dir="2700000" algn="tl">
                  <a:srgbClr val="000000">
                    <a:alpha val="43137"/>
                  </a:srgbClr>
                </a:outerShdw>
              </a:effectLst>
              <a:latin typeface="+mj-lt"/>
            </a:endParaRPr>
          </a:p>
          <a:p>
            <a:pPr lvl="1">
              <a:buFont typeface="Arial" pitchFamily="34" charset="0"/>
              <a:buChar char="•"/>
            </a:pPr>
            <a:endParaRPr lang="en-US" sz="2400" dirty="0">
              <a:solidFill>
                <a:schemeClr val="bg1"/>
              </a:solidFill>
              <a:effectLst>
                <a:outerShdw blurRad="38100" dist="38100" dir="2700000" algn="tl">
                  <a:srgbClr val="000000">
                    <a:alpha val="43137"/>
                  </a:srgbClr>
                </a:outerShdw>
              </a:effectLst>
              <a:latin typeface="+mj-lt"/>
            </a:endParaRPr>
          </a:p>
        </p:txBody>
      </p:sp>
      <p:sp>
        <p:nvSpPr>
          <p:cNvPr id="5" name="Title 1"/>
          <p:cNvSpPr>
            <a:spLocks noGrp="1"/>
          </p:cNvSpPr>
          <p:nvPr>
            <p:ph type="title"/>
          </p:nvPr>
        </p:nvSpPr>
        <p:spPr>
          <a:xfrm>
            <a:off x="304800" y="152400"/>
            <a:ext cx="8434653" cy="1090552"/>
          </a:xfrm>
          <a:effectLst>
            <a:outerShdw blurRad="25400" dist="12700" dir="2700000" algn="ctr" rotWithShape="0">
              <a:schemeClr val="tx1"/>
            </a:outerShdw>
          </a:effectLst>
        </p:spPr>
        <p:txBody>
          <a:bodyPr>
            <a:noAutofit/>
          </a:bodyPr>
          <a:lstStyle/>
          <a:p>
            <a:r>
              <a:rPr lang="en-US" sz="4000" dirty="0" smtClean="0">
                <a:solidFill>
                  <a:schemeClr val="bg1"/>
                </a:solidFill>
              </a:rPr>
              <a:t>Community Managed Access Committees (MACs)</a:t>
            </a:r>
            <a:endParaRPr lang="en-US" sz="4000" dirty="0">
              <a:solidFill>
                <a:schemeClr val="bg1"/>
              </a:solidFill>
            </a:endParaRPr>
          </a:p>
        </p:txBody>
      </p:sp>
      <p:sp>
        <p:nvSpPr>
          <p:cNvPr id="10" name="TextBox 9"/>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2015279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1000"/>
                                        <p:tgtEl>
                                          <p:spTgt spid="3">
                                            <p:txEl>
                                              <p:pRg st="0" end="0"/>
                                            </p:txEl>
                                          </p:spTgt>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1000"/>
                                        <p:tgtEl>
                                          <p:spTgt spid="3">
                                            <p:txEl>
                                              <p:pRg st="1" end="1"/>
                                            </p:txEl>
                                          </p:spTgt>
                                        </p:tgtEl>
                                      </p:cBhvr>
                                    </p:animEffect>
                                  </p:childTnLst>
                                </p:cTn>
                              </p:par>
                            </p:childTnLst>
                          </p:cTn>
                        </p:par>
                        <p:par>
                          <p:cTn id="12" fill="hold">
                            <p:stCondLst>
                              <p:cond delay="2000"/>
                            </p:stCondLst>
                            <p:childTnLst>
                              <p:par>
                                <p:cTn id="13" presetID="9" presetClass="entr" presetSubtype="0" fill="hold" nodeType="after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1000"/>
                                        <p:tgtEl>
                                          <p:spTgt spid="3">
                                            <p:txEl>
                                              <p:pRg st="2" end="2"/>
                                            </p:txEl>
                                          </p:spTgt>
                                        </p:tgtEl>
                                      </p:cBhvr>
                                    </p:animEffect>
                                  </p:childTnLst>
                                </p:cTn>
                              </p:par>
                            </p:childTnLst>
                          </p:cTn>
                        </p:par>
                        <p:par>
                          <p:cTn id="16" fill="hold">
                            <p:stCondLst>
                              <p:cond delay="3500"/>
                            </p:stCondLst>
                            <p:childTnLst>
                              <p:par>
                                <p:cTn id="17" presetID="9" presetClass="entr" presetSubtype="0" fill="hold" nodeType="afterEffect">
                                  <p:stCondLst>
                                    <p:cond delay="5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ssolve">
                                      <p:cBhvr>
                                        <p:cTn id="19" dur="1000"/>
                                        <p:tgtEl>
                                          <p:spTgt spid="3">
                                            <p:txEl>
                                              <p:pRg st="3" end="3"/>
                                            </p:txEl>
                                          </p:spTgt>
                                        </p:tgtEl>
                                      </p:cBhvr>
                                    </p:animEffect>
                                  </p:childTnLst>
                                </p:cTn>
                              </p:par>
                            </p:childTnLst>
                          </p:cTn>
                        </p:par>
                        <p:par>
                          <p:cTn id="20" fill="hold">
                            <p:stCondLst>
                              <p:cond delay="5000"/>
                            </p:stCondLst>
                            <p:childTnLst>
                              <p:par>
                                <p:cTn id="21" presetID="9" presetClass="entr" presetSubtype="0" fill="hold" nodeType="afterEffect">
                                  <p:stCondLst>
                                    <p:cond delay="5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1000"/>
                                        <p:tgtEl>
                                          <p:spTgt spid="3">
                                            <p:txEl>
                                              <p:pRg st="4" end="4"/>
                                            </p:txEl>
                                          </p:spTgt>
                                        </p:tgtEl>
                                      </p:cBhvr>
                                    </p:animEffect>
                                  </p:childTnLst>
                                </p:cTn>
                              </p:par>
                            </p:childTnLst>
                          </p:cTn>
                        </p:par>
                        <p:par>
                          <p:cTn id="24" fill="hold">
                            <p:stCondLst>
                              <p:cond delay="6500"/>
                            </p:stCondLst>
                            <p:childTnLst>
                              <p:par>
                                <p:cTn id="25" presetID="9" presetClass="entr" presetSubtype="0" fill="hold" nodeType="afterEffect">
                                  <p:stCondLst>
                                    <p:cond delay="5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1000"/>
                                        <p:tgtEl>
                                          <p:spTgt spid="3">
                                            <p:txEl>
                                              <p:pRg st="5" end="5"/>
                                            </p:txEl>
                                          </p:spTgt>
                                        </p:tgtEl>
                                      </p:cBhvr>
                                    </p:animEffect>
                                  </p:childTnLst>
                                </p:cTn>
                              </p:par>
                            </p:childTnLst>
                          </p:cTn>
                        </p:par>
                        <p:par>
                          <p:cTn id="28" fill="hold">
                            <p:stCondLst>
                              <p:cond delay="8000"/>
                            </p:stCondLst>
                            <p:childTnLst>
                              <p:par>
                                <p:cTn id="29" presetID="9" presetClass="entr" presetSubtype="0" fill="hold" nodeType="afterEffect">
                                  <p:stCondLst>
                                    <p:cond delay="50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1000"/>
                                        <p:tgtEl>
                                          <p:spTgt spid="3">
                                            <p:txEl>
                                              <p:pRg st="6" end="6"/>
                                            </p:txEl>
                                          </p:spTgt>
                                        </p:tgtEl>
                                      </p:cBhvr>
                                    </p:animEffect>
                                  </p:childTnLst>
                                </p:cTn>
                              </p:par>
                            </p:childTnLst>
                          </p:cTn>
                        </p:par>
                        <p:par>
                          <p:cTn id="32" fill="hold">
                            <p:stCondLst>
                              <p:cond delay="9500"/>
                            </p:stCondLst>
                            <p:childTnLst>
                              <p:par>
                                <p:cTn id="33" presetID="9" presetClass="entr" presetSubtype="0" fill="hold" nodeType="afterEffect">
                                  <p:stCondLst>
                                    <p:cond delay="50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dissolve">
                                      <p:cBhvr>
                                        <p:cTn id="35" dur="1000"/>
                                        <p:tgtEl>
                                          <p:spTgt spid="3">
                                            <p:txEl>
                                              <p:pRg st="7" end="7"/>
                                            </p:txEl>
                                          </p:spTgt>
                                        </p:tgtEl>
                                      </p:cBhvr>
                                    </p:animEffect>
                                  </p:childTnLst>
                                </p:cTn>
                              </p:par>
                            </p:childTnLst>
                          </p:cTn>
                        </p:par>
                        <p:par>
                          <p:cTn id="36" fill="hold">
                            <p:stCondLst>
                              <p:cond delay="11000"/>
                            </p:stCondLst>
                            <p:childTnLst>
                              <p:par>
                                <p:cTn id="37" presetID="9" presetClass="entr" presetSubtype="0" fill="hold" nodeType="afterEffect">
                                  <p:stCondLst>
                                    <p:cond delay="50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dissolve">
                                      <p:cBhvr>
                                        <p:cTn id="3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24797554"/>
              </p:ext>
            </p:extLst>
          </p:nvPr>
        </p:nvGraphicFramePr>
        <p:xfrm>
          <a:off x="0" y="508000"/>
          <a:ext cx="9144226" cy="6883400"/>
        </p:xfrm>
        <a:graphic>
          <a:graphicData uri="http://schemas.openxmlformats.org/drawingml/2006/table">
            <a:tbl>
              <a:tblPr firstRow="1" bandRow="1">
                <a:effectLst>
                  <a:outerShdw blurRad="25400" dist="25400" dir="2700000" algn="ctr" rotWithShape="0">
                    <a:schemeClr val="tx1"/>
                  </a:outerShdw>
                </a:effectLst>
                <a:tableStyleId>{5C22544A-7EE6-4342-B048-85BDC9FD1C3A}</a:tableStyleId>
              </a:tblPr>
              <a:tblGrid>
                <a:gridCol w="1646146"/>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tblGrid>
              <a:tr h="381000">
                <a:tc>
                  <a:txBody>
                    <a:bodyPr/>
                    <a:lstStyle/>
                    <a:p>
                      <a:endParaRPr lang="en-US" sz="1800" dirty="0"/>
                    </a:p>
                  </a:txBody>
                  <a:tcPr>
                    <a:lnR w="12700" cap="flat" cmpd="sng" algn="ctr">
                      <a:solidFill>
                        <a:schemeClr val="tx1"/>
                      </a:solidFill>
                      <a:prstDash val="solid"/>
                      <a:round/>
                      <a:headEnd type="none" w="med" len="med"/>
                      <a:tailEnd type="none" w="med" len="med"/>
                    </a:lnR>
                  </a:tcPr>
                </a:tc>
                <a:tc gridSpan="12">
                  <a:txBody>
                    <a:bodyPr/>
                    <a:lstStyle/>
                    <a:p>
                      <a:pPr algn="ctr"/>
                      <a:r>
                        <a:rPr lang="en-US" sz="3200" b="0" dirty="0" smtClean="0"/>
                        <a:t>2008</a:t>
                      </a: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gridSpan="12">
                  <a:txBody>
                    <a:bodyPr/>
                    <a:lstStyle/>
                    <a:p>
                      <a:pPr algn="ctr"/>
                      <a:r>
                        <a:rPr lang="en-US" sz="3200" b="0" dirty="0" smtClean="0"/>
                        <a:t>2009</a:t>
                      </a:r>
                      <a:endParaRPr lang="en-US" sz="1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gridSpan="12">
                  <a:txBody>
                    <a:bodyPr/>
                    <a:lstStyle/>
                    <a:p>
                      <a:pPr algn="ctr"/>
                      <a:r>
                        <a:rPr lang="en-US" sz="3200" b="0" dirty="0" smtClean="0"/>
                        <a:t>2010</a:t>
                      </a:r>
                      <a:endParaRPr lang="en-US" sz="3200" b="0" dirty="0"/>
                    </a:p>
                  </a:txBody>
                  <a:tcPr>
                    <a:lnL w="12700" cap="flat" cmpd="sng" algn="ctr">
                      <a:solidFill>
                        <a:schemeClr val="tx1"/>
                      </a:solidFill>
                      <a:prstDash val="solid"/>
                      <a:round/>
                      <a:headEnd type="none" w="med" len="med"/>
                      <a:tailEnd type="none" w="med" len="med"/>
                    </a:lnL>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r>
              <a:tr h="381000">
                <a:tc>
                  <a:txBody>
                    <a:bodyPr/>
                    <a:lstStyle/>
                    <a:p>
                      <a:r>
                        <a:rPr lang="en-US" sz="1200" b="1" dirty="0" smtClean="0"/>
                        <a:t>Activity</a:t>
                      </a:r>
                      <a:endParaRPr lang="en-US" sz="12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600" b="1" dirty="0" smtClean="0"/>
                        <a:t>F</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S</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O</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N</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D</a:t>
                      </a:r>
                      <a:endParaRPr lang="en-US" sz="16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600" b="1" dirty="0" smtClean="0"/>
                        <a:t>F</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S</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O</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N</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D</a:t>
                      </a:r>
                      <a:endParaRPr lang="en-US" sz="16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600" b="1" dirty="0" smtClean="0"/>
                        <a:t>F</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S</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O</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N</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D</a:t>
                      </a:r>
                      <a:endParaRPr lang="en-US" sz="1600" b="1" dirty="0"/>
                    </a:p>
                  </a:txBody>
                  <a:tcPr>
                    <a:lnB w="12700" cap="flat" cmpd="sng" algn="ctr">
                      <a:solidFill>
                        <a:schemeClr val="tx1"/>
                      </a:solidFill>
                      <a:prstDash val="solid"/>
                      <a:round/>
                      <a:headEnd type="none" w="med" len="med"/>
                      <a:tailEnd type="none" w="med" len="med"/>
                    </a:lnB>
                  </a:tcPr>
                </a:tc>
              </a:tr>
              <a:tr h="370840">
                <a:tc>
                  <a:txBody>
                    <a:bodyPr/>
                    <a:lstStyle/>
                    <a:p>
                      <a:r>
                        <a:rPr lang="en-US" sz="1400" b="1" dirty="0" smtClean="0"/>
                        <a:t>Initial Assessment</a:t>
                      </a:r>
                      <a:endParaRPr lang="en-US" sz="1400" b="1" i="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92D050"/>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92D050"/>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92D050"/>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92D050"/>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92D050"/>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92D050"/>
                    </a:solidFill>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sz="1400" b="1" dirty="0" smtClean="0"/>
                        <a:t>Project Initiation</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Consultations with Government</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r>
              <a:tr h="370840">
                <a:tc>
                  <a:txBody>
                    <a:bodyPr/>
                    <a:lstStyle/>
                    <a:p>
                      <a:r>
                        <a:rPr lang="en-US" sz="1400" b="1" dirty="0" smtClean="0"/>
                        <a:t>Partnership/Task Force Created</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dirty="0"/>
                    </a:p>
                  </a:txBody>
                  <a:tcPr>
                    <a:solidFill>
                      <a:srgbClr val="92D050"/>
                    </a:solidFill>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Initial Community Consultations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Workshops on Managed Access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Managed Access Design Process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r>
              <a:tr h="370840">
                <a:tc>
                  <a:txBody>
                    <a:bodyPr/>
                    <a:lstStyle/>
                    <a:p>
                      <a:r>
                        <a:rPr lang="en-US" sz="1400" b="1" dirty="0" smtClean="0"/>
                        <a:t>Technical Development</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TURFs, Licenses, and Monitoring</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Community Committees </a:t>
                      </a:r>
                      <a:r>
                        <a:rPr lang="en-US" sz="1400" b="1" dirty="0" err="1" smtClean="0"/>
                        <a:t>Auth’d</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Diagnostic of Pilot Sites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Strategic Planning for Expansion</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grpSp>
        <p:nvGrpSpPr>
          <p:cNvPr id="2" name="Group 1"/>
          <p:cNvGrpSpPr/>
          <p:nvPr/>
        </p:nvGrpSpPr>
        <p:grpSpPr>
          <a:xfrm>
            <a:off x="7848600" y="2255520"/>
            <a:ext cx="1295400" cy="2468880"/>
            <a:chOff x="7848600" y="2255520"/>
            <a:chExt cx="1295400" cy="2468880"/>
          </a:xfrm>
        </p:grpSpPr>
        <p:grpSp>
          <p:nvGrpSpPr>
            <p:cNvPr id="10" name="Group 9"/>
            <p:cNvGrpSpPr/>
            <p:nvPr/>
          </p:nvGrpSpPr>
          <p:grpSpPr>
            <a:xfrm>
              <a:off x="7848600" y="2255520"/>
              <a:ext cx="1295400" cy="369332"/>
              <a:chOff x="7848600" y="1554144"/>
              <a:chExt cx="1295400" cy="369332"/>
            </a:xfrm>
          </p:grpSpPr>
          <p:sp>
            <p:nvSpPr>
              <p:cNvPr id="8" name="Right Arrow 7"/>
              <p:cNvSpPr/>
              <p:nvPr/>
            </p:nvSpPr>
            <p:spPr>
              <a:xfrm>
                <a:off x="8763000" y="1668780"/>
                <a:ext cx="381000" cy="16764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848600" y="1554144"/>
                <a:ext cx="1219200" cy="369332"/>
              </a:xfrm>
              <a:prstGeom prst="rect">
                <a:avLst/>
              </a:prstGeom>
              <a:noFill/>
            </p:spPr>
            <p:txBody>
              <a:bodyPr wrap="square" rtlCol="0">
                <a:spAutoFit/>
              </a:bodyPr>
              <a:lstStyle/>
              <a:p>
                <a:r>
                  <a:rPr lang="en-US" dirty="0" smtClean="0"/>
                  <a:t>Ongoing</a:t>
                </a:r>
                <a:endParaRPr lang="en-US" dirty="0"/>
              </a:p>
            </p:txBody>
          </p:sp>
        </p:grpSp>
        <p:grpSp>
          <p:nvGrpSpPr>
            <p:cNvPr id="11" name="Group 10"/>
            <p:cNvGrpSpPr/>
            <p:nvPr/>
          </p:nvGrpSpPr>
          <p:grpSpPr>
            <a:xfrm>
              <a:off x="7848600" y="4355068"/>
              <a:ext cx="1295400" cy="369332"/>
              <a:chOff x="7848600" y="1837504"/>
              <a:chExt cx="1295400" cy="369332"/>
            </a:xfrm>
          </p:grpSpPr>
          <p:sp>
            <p:nvSpPr>
              <p:cNvPr id="12" name="Right Arrow 11"/>
              <p:cNvSpPr/>
              <p:nvPr/>
            </p:nvSpPr>
            <p:spPr>
              <a:xfrm>
                <a:off x="8763000" y="1957169"/>
                <a:ext cx="381000" cy="16764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848600" y="1837504"/>
                <a:ext cx="1219200" cy="369332"/>
              </a:xfrm>
              <a:prstGeom prst="rect">
                <a:avLst/>
              </a:prstGeom>
              <a:noFill/>
            </p:spPr>
            <p:txBody>
              <a:bodyPr wrap="square" rtlCol="0">
                <a:spAutoFit/>
              </a:bodyPr>
              <a:lstStyle/>
              <a:p>
                <a:r>
                  <a:rPr lang="en-US" dirty="0" smtClean="0"/>
                  <a:t>Ongoing</a:t>
                </a:r>
                <a:endParaRPr lang="en-US" dirty="0"/>
              </a:p>
            </p:txBody>
          </p:sp>
        </p:grpSp>
      </p:grpSp>
      <p:sp>
        <p:nvSpPr>
          <p:cNvPr id="14" name="Rectangle 2"/>
          <p:cNvSpPr>
            <a:spLocks noGrp="1" noChangeArrowheads="1"/>
          </p:cNvSpPr>
          <p:nvPr>
            <p:ph type="title"/>
          </p:nvPr>
        </p:nvSpPr>
        <p:spPr>
          <a:xfrm>
            <a:off x="533400" y="0"/>
            <a:ext cx="8229600" cy="484745"/>
          </a:xfrm>
          <a:effectLst>
            <a:outerShdw blurRad="25400" dist="12700" dir="2700000" algn="ctr" rotWithShape="0">
              <a:schemeClr val="tx1"/>
            </a:outerShdw>
          </a:effectLst>
        </p:spPr>
        <p:txBody>
          <a:bodyPr>
            <a:normAutofit fontScale="90000"/>
          </a:bodyPr>
          <a:lstStyle/>
          <a:p>
            <a:r>
              <a:rPr lang="en-US" sz="4400" dirty="0" smtClean="0">
                <a:solidFill>
                  <a:schemeClr val="bg1"/>
                </a:solidFill>
                <a:latin typeface="+mn-lt"/>
                <a:ea typeface="ＭＳ Ｐゴシック" pitchFamily="34" charset="-128"/>
                <a:cs typeface="Arial" charset="0"/>
              </a:rPr>
              <a:t>Project Timeline to Date</a:t>
            </a:r>
          </a:p>
        </p:txBody>
      </p:sp>
    </p:spTree>
    <p:extLst>
      <p:ext uri="{BB962C8B-B14F-4D97-AF65-F5344CB8AC3E}">
        <p14:creationId xmlns:p14="http://schemas.microsoft.com/office/powerpoint/2010/main" val="109306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grpSp>
        <p:nvGrpSpPr>
          <p:cNvPr id="24" name="Group 23"/>
          <p:cNvGrpSpPr/>
          <p:nvPr/>
        </p:nvGrpSpPr>
        <p:grpSpPr>
          <a:xfrm>
            <a:off x="15014" y="508000"/>
            <a:ext cx="9144226" cy="6883400"/>
            <a:chOff x="15014" y="508000"/>
            <a:chExt cx="9144226" cy="6883400"/>
          </a:xfrm>
        </p:grpSpPr>
        <p:graphicFrame>
          <p:nvGraphicFramePr>
            <p:cNvPr id="4" name="Content Placeholder 6"/>
            <p:cNvGraphicFramePr>
              <a:graphicFrameLocks/>
            </p:cNvGraphicFramePr>
            <p:nvPr>
              <p:extLst>
                <p:ext uri="{D42A27DB-BD31-4B8C-83A1-F6EECF244321}">
                  <p14:modId xmlns:p14="http://schemas.microsoft.com/office/powerpoint/2010/main" val="1553519233"/>
                </p:ext>
              </p:extLst>
            </p:nvPr>
          </p:nvGraphicFramePr>
          <p:xfrm>
            <a:off x="15014" y="508000"/>
            <a:ext cx="9144226" cy="6883400"/>
          </p:xfrm>
          <a:graphic>
            <a:graphicData uri="http://schemas.openxmlformats.org/drawingml/2006/table">
              <a:tbl>
                <a:tblPr firstRow="1" bandRow="1">
                  <a:tableStyleId>{5C22544A-7EE6-4342-B048-85BDC9FD1C3A}</a:tableStyleId>
                </a:tblPr>
                <a:tblGrid>
                  <a:gridCol w="1646146"/>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tblGrid>
                <a:tr h="381000">
                  <a:tc>
                    <a:txBody>
                      <a:bodyPr/>
                      <a:lstStyle/>
                      <a:p>
                        <a:endParaRPr lang="en-US" sz="2000" dirty="0"/>
                      </a:p>
                    </a:txBody>
                    <a:tcPr>
                      <a:lnR w="12700" cap="flat" cmpd="sng" algn="ctr">
                        <a:solidFill>
                          <a:schemeClr val="tx1"/>
                        </a:solidFill>
                        <a:prstDash val="solid"/>
                        <a:round/>
                        <a:headEnd type="none" w="med" len="med"/>
                        <a:tailEnd type="none" w="med" len="med"/>
                      </a:lnR>
                    </a:tcPr>
                  </a:tc>
                  <a:tc gridSpan="12">
                    <a:txBody>
                      <a:bodyPr/>
                      <a:lstStyle/>
                      <a:p>
                        <a:pPr algn="ctr"/>
                        <a:r>
                          <a:rPr lang="en-US" sz="3200" dirty="0" smtClean="0"/>
                          <a:t>2011</a:t>
                        </a:r>
                        <a:endParaRPr lang="en-US"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gridSpan="12">
                    <a:txBody>
                      <a:bodyPr/>
                      <a:lstStyle/>
                      <a:p>
                        <a:pPr algn="ctr"/>
                        <a:r>
                          <a:rPr lang="en-US" sz="3200" dirty="0" smtClean="0"/>
                          <a:t>2012</a:t>
                        </a:r>
                        <a:endParaRPr lang="en-US"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gridSpan="12">
                    <a:txBody>
                      <a:bodyPr/>
                      <a:lstStyle/>
                      <a:p>
                        <a:pPr algn="ctr"/>
                        <a:r>
                          <a:rPr lang="en-US" sz="3200" dirty="0" smtClean="0"/>
                          <a:t>2013</a:t>
                        </a:r>
                        <a:endParaRPr lang="en-US" sz="3200" dirty="0"/>
                      </a:p>
                    </a:txBody>
                    <a:tcPr>
                      <a:lnL w="12700" cap="flat" cmpd="sng" algn="ctr">
                        <a:solidFill>
                          <a:schemeClr val="tx1"/>
                        </a:solidFill>
                        <a:prstDash val="solid"/>
                        <a:round/>
                        <a:headEnd type="none" w="med" len="med"/>
                        <a:tailEnd type="none" w="med" len="med"/>
                      </a:lnL>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r>
                <a:tr h="381000">
                  <a:tc>
                    <a:txBody>
                      <a:bodyPr/>
                      <a:lstStyle/>
                      <a:p>
                        <a:r>
                          <a:rPr lang="en-US" sz="1400" b="1" dirty="0" smtClean="0"/>
                          <a:t>Activity</a:t>
                        </a:r>
                        <a:endParaRPr lang="en-US" sz="14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600" b="1" dirty="0" smtClean="0"/>
                          <a:t>F</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S</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O</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N</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D</a:t>
                        </a:r>
                        <a:endParaRPr lang="en-US" sz="16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600" b="1" dirty="0" smtClean="0"/>
                          <a:t>F</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S</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O</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N</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D</a:t>
                        </a:r>
                        <a:endParaRPr lang="en-US" sz="16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600" b="1" dirty="0" smtClean="0"/>
                          <a:t>F</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M</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J</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A</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S</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O</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N</a:t>
                        </a:r>
                        <a:endParaRPr lang="en-US" sz="1600" b="1" dirty="0"/>
                      </a:p>
                    </a:txBody>
                    <a:tcPr>
                      <a:lnB w="12700" cap="flat" cmpd="sng" algn="ctr">
                        <a:solidFill>
                          <a:schemeClr val="tx1"/>
                        </a:solidFill>
                        <a:prstDash val="solid"/>
                        <a:round/>
                        <a:headEnd type="none" w="med" len="med"/>
                        <a:tailEnd type="none" w="med" len="med"/>
                      </a:lnB>
                    </a:tcPr>
                  </a:tc>
                  <a:tc>
                    <a:txBody>
                      <a:bodyPr/>
                      <a:lstStyle/>
                      <a:p>
                        <a:pPr algn="ctr"/>
                        <a:r>
                          <a:rPr lang="en-US" sz="1600" b="1" dirty="0" smtClean="0"/>
                          <a:t>D</a:t>
                        </a:r>
                        <a:endParaRPr lang="en-US" sz="1600" b="1" dirty="0"/>
                      </a:p>
                    </a:txBody>
                    <a:tcPr>
                      <a:lnB w="12700" cap="flat" cmpd="sng" algn="ctr">
                        <a:solidFill>
                          <a:schemeClr val="tx1"/>
                        </a:solidFill>
                        <a:prstDash val="solid"/>
                        <a:round/>
                        <a:headEnd type="none" w="med" len="med"/>
                        <a:tailEnd type="none" w="med" len="med"/>
                      </a:lnB>
                    </a:tcPr>
                  </a:tc>
                </a:tr>
                <a:tr h="370840">
                  <a:tc>
                    <a:txBody>
                      <a:bodyPr/>
                      <a:lstStyle/>
                      <a:p>
                        <a:r>
                          <a:rPr lang="en-US" sz="1400" b="1" dirty="0" smtClean="0"/>
                          <a:t>Initial Assessment</a:t>
                        </a:r>
                        <a:endParaRPr lang="en-US" sz="1400" b="1" i="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9EDF4"/>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E9EDF4"/>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E9EDF4"/>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E9EDF4"/>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E9EDF4"/>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rgbClr val="E9EDF4"/>
                      </a:solidFill>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sz="1400" b="1" dirty="0" smtClean="0"/>
                          <a:t>Project Initiation</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solidFill>
                        <a:srgbClr val="D0D8E8"/>
                      </a:solidFill>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Consultations with Government</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r>
                <a:tr h="370840">
                  <a:tc>
                    <a:txBody>
                      <a:bodyPr/>
                      <a:lstStyle/>
                      <a:p>
                        <a:r>
                          <a:rPr lang="en-US" sz="1400" b="1" dirty="0" smtClean="0"/>
                          <a:t>Partnership/Task Force Created</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dirty="0"/>
                      </a:p>
                    </a:txBody>
                    <a:tcPr>
                      <a:solidFill>
                        <a:srgbClr val="D0D8E8"/>
                      </a:solidFill>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Initial Community Consultations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E9EDF4"/>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solidFill>
                        <a:srgbClr val="E9EDF4"/>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Workshops on Managed Access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rgbClr val="D0D8E8"/>
                      </a:solidFill>
                    </a:tcPr>
                  </a:tc>
                  <a:tc>
                    <a:txBody>
                      <a:bodyPr/>
                      <a:lstStyle/>
                      <a:p>
                        <a:endParaRPr lang="en-US" dirty="0"/>
                      </a:p>
                    </a:txBody>
                    <a:tcPr>
                      <a:solidFill>
                        <a:srgbClr val="D0D8E8"/>
                      </a:solidFill>
                    </a:tcPr>
                  </a:tc>
                  <a:tc>
                    <a:txBody>
                      <a:bodyPr/>
                      <a:lstStyle/>
                      <a:p>
                        <a:endParaRPr lang="en-US" dirty="0"/>
                      </a:p>
                    </a:txBody>
                    <a:tcPr>
                      <a:solidFill>
                        <a:srgbClr val="D0D8E8"/>
                      </a:solidFill>
                    </a:tcPr>
                  </a:tc>
                  <a:tc>
                    <a:txBody>
                      <a:bodyPr/>
                      <a:lstStyle/>
                      <a:p>
                        <a:endParaRPr lang="en-US"/>
                      </a:p>
                    </a:txBody>
                    <a:tcPr>
                      <a:solidFill>
                        <a:srgbClr val="D0D8E8"/>
                      </a:solidFill>
                    </a:tcPr>
                  </a:tc>
                  <a:tc>
                    <a:txBody>
                      <a:bodyPr/>
                      <a:lstStyle/>
                      <a:p>
                        <a:endParaRPr lang="en-US"/>
                      </a:p>
                    </a:txBody>
                    <a:tcPr>
                      <a:solidFill>
                        <a:srgbClr val="D0D8E8"/>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D0D8E8"/>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D0D8E8"/>
                      </a:solidFill>
                    </a:tcPr>
                  </a:tc>
                  <a:tc>
                    <a:txBody>
                      <a:bodyPr/>
                      <a:lstStyle/>
                      <a:p>
                        <a:endParaRPr lang="en-US" dirty="0"/>
                      </a:p>
                    </a:txBody>
                    <a:tcPr>
                      <a:solidFill>
                        <a:srgbClr val="D0D8E8"/>
                      </a:solidFill>
                    </a:tcPr>
                  </a:tc>
                  <a:tc>
                    <a:txBody>
                      <a:bodyPr/>
                      <a:lstStyle/>
                      <a:p>
                        <a:endParaRPr lang="en-US" dirty="0"/>
                      </a:p>
                    </a:txBody>
                    <a:tcPr>
                      <a:solidFill>
                        <a:srgbClr val="D0D8E8"/>
                      </a:solidFill>
                    </a:tcPr>
                  </a:tc>
                  <a:tc>
                    <a:txBody>
                      <a:bodyPr/>
                      <a:lstStyle/>
                      <a:p>
                        <a:endParaRPr lang="en-US" dirty="0"/>
                      </a:p>
                    </a:txBody>
                    <a:tcPr>
                      <a:solidFill>
                        <a:srgbClr val="D0D8E8"/>
                      </a:solidFill>
                    </a:tcPr>
                  </a:tc>
                  <a:tc>
                    <a:txBody>
                      <a:bodyPr/>
                      <a:lstStyle/>
                      <a:p>
                        <a:endParaRPr lang="en-US" dirty="0"/>
                      </a:p>
                    </a:txBody>
                    <a:tcPr>
                      <a:solidFill>
                        <a:srgbClr val="D0D8E8"/>
                      </a:solidFill>
                    </a:tcPr>
                  </a:tc>
                  <a:tc>
                    <a:txBody>
                      <a:bodyPr/>
                      <a:lstStyle/>
                      <a:p>
                        <a:endParaRPr lang="en-US" dirty="0"/>
                      </a:p>
                    </a:txBody>
                    <a:tcPr>
                      <a:solidFill>
                        <a:srgbClr val="D0D8E8"/>
                      </a:solidFill>
                    </a:tcPr>
                  </a:tc>
                  <a:tc>
                    <a:txBody>
                      <a:bodyPr/>
                      <a:lstStyle/>
                      <a:p>
                        <a:endParaRPr lang="en-US" dirty="0"/>
                      </a:p>
                    </a:txBody>
                    <a:tcPr>
                      <a:solidFill>
                        <a:srgbClr val="D0D8E8"/>
                      </a:solidFil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Managed Access Design Process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r>
                <a:tr h="370840">
                  <a:tc>
                    <a:txBody>
                      <a:bodyPr/>
                      <a:lstStyle/>
                      <a:p>
                        <a:r>
                          <a:rPr lang="en-US" sz="1400" b="1" dirty="0" smtClean="0"/>
                          <a:t>Technical Development</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a:p>
                    </a:txBody>
                    <a:tcPr>
                      <a:solidFill>
                        <a:srgbClr val="92D050"/>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r>
                <a:tr h="370840">
                  <a:tc>
                    <a:txBody>
                      <a:bodyPr/>
                      <a:lstStyle/>
                      <a:p>
                        <a:r>
                          <a:rPr lang="en-US" sz="1400" b="1" dirty="0" smtClean="0"/>
                          <a:t>TURFs, Licenses, and Monitoring</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rgbClr val="92D050"/>
                      </a:solidFill>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Community Committees </a:t>
                        </a:r>
                        <a:r>
                          <a:rPr lang="en-US" sz="1400" b="1" dirty="0" err="1" smtClean="0"/>
                          <a:t>Auth’d</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rgbClr val="92D050"/>
                      </a:solidFil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Diagnostic of Pilot Sites</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lnR w="12700" cap="flat" cmpd="sng" algn="ctr">
                        <a:solidFill>
                          <a:schemeClr val="tx1"/>
                        </a:solidFill>
                        <a:prstDash val="solid"/>
                        <a:round/>
                        <a:headEnd type="none" w="med" len="med"/>
                        <a:tailEnd type="none" w="med" len="med"/>
                      </a:lnR>
                      <a:solidFill>
                        <a:srgbClr val="92D050"/>
                      </a:solidFill>
                    </a:tcPr>
                  </a:tc>
                  <a:tc>
                    <a:txBody>
                      <a:bodyPr/>
                      <a:lstStyle/>
                      <a:p>
                        <a:endParaRPr lang="en-US" dirty="0"/>
                      </a:p>
                    </a:txBody>
                    <a:tcPr>
                      <a:lnL w="12700" cap="flat" cmpd="sng" algn="ctr">
                        <a:solidFill>
                          <a:schemeClr val="tx1"/>
                        </a:solidFill>
                        <a:prstDash val="solid"/>
                        <a:round/>
                        <a:headEnd type="none" w="med" len="med"/>
                        <a:tailEnd type="none" w="med" len="med"/>
                      </a:lnL>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sz="1400" b="1" dirty="0" smtClean="0"/>
                          <a:t>Strategic Planning for Expansion</a:t>
                        </a:r>
                        <a:endParaRPr lang="en-US" sz="1400" b="1" i="0"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solidFill>
                        <a:srgbClr val="92D050"/>
                      </a:solidFill>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grpSp>
          <p:nvGrpSpPr>
            <p:cNvPr id="23" name="Group 22"/>
            <p:cNvGrpSpPr/>
            <p:nvPr/>
          </p:nvGrpSpPr>
          <p:grpSpPr>
            <a:xfrm>
              <a:off x="1600201" y="2286000"/>
              <a:ext cx="7467599" cy="2931459"/>
              <a:chOff x="1600201" y="2286000"/>
              <a:chExt cx="7467599" cy="2931459"/>
            </a:xfrm>
          </p:grpSpPr>
          <p:grpSp>
            <p:nvGrpSpPr>
              <p:cNvPr id="5" name="Group 4"/>
              <p:cNvGrpSpPr/>
              <p:nvPr/>
            </p:nvGrpSpPr>
            <p:grpSpPr>
              <a:xfrm>
                <a:off x="1600201" y="2286000"/>
                <a:ext cx="2553224" cy="331670"/>
                <a:chOff x="7812740" y="1460663"/>
                <a:chExt cx="1201518" cy="331670"/>
              </a:xfrm>
            </p:grpSpPr>
            <p:sp>
              <p:nvSpPr>
                <p:cNvPr id="6" name="Right Arrow 5"/>
                <p:cNvSpPr/>
                <p:nvPr/>
              </p:nvSpPr>
              <p:spPr>
                <a:xfrm>
                  <a:off x="7812740" y="1559723"/>
                  <a:ext cx="381000" cy="16764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176058" y="1460663"/>
                  <a:ext cx="838200" cy="331670"/>
                </a:xfrm>
                <a:prstGeom prst="rect">
                  <a:avLst/>
                </a:prstGeom>
                <a:noFill/>
              </p:spPr>
              <p:txBody>
                <a:bodyPr wrap="square" rtlCol="0">
                  <a:spAutoFit/>
                </a:bodyPr>
                <a:lstStyle/>
                <a:p>
                  <a:r>
                    <a:rPr lang="en-US" dirty="0" smtClean="0"/>
                    <a:t>Since Sept 2008</a:t>
                  </a:r>
                  <a:endParaRPr lang="en-US" dirty="0"/>
                </a:p>
              </p:txBody>
            </p:sp>
          </p:grpSp>
          <p:grpSp>
            <p:nvGrpSpPr>
              <p:cNvPr id="8" name="Group 7"/>
              <p:cNvGrpSpPr/>
              <p:nvPr/>
            </p:nvGrpSpPr>
            <p:grpSpPr>
              <a:xfrm>
                <a:off x="1604390" y="4353781"/>
                <a:ext cx="2549036" cy="369338"/>
                <a:chOff x="7814710" y="1503902"/>
                <a:chExt cx="1199547" cy="369338"/>
              </a:xfrm>
            </p:grpSpPr>
            <p:sp>
              <p:nvSpPr>
                <p:cNvPr id="9" name="Right Arrow 8"/>
                <p:cNvSpPr/>
                <p:nvPr/>
              </p:nvSpPr>
              <p:spPr>
                <a:xfrm>
                  <a:off x="7814710" y="1627925"/>
                  <a:ext cx="381000" cy="16764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8176057" y="1503902"/>
                  <a:ext cx="838200" cy="369338"/>
                </a:xfrm>
                <a:prstGeom prst="rect">
                  <a:avLst/>
                </a:prstGeom>
                <a:noFill/>
              </p:spPr>
              <p:txBody>
                <a:bodyPr wrap="square" rtlCol="0">
                  <a:spAutoFit/>
                </a:bodyPr>
                <a:lstStyle/>
                <a:p>
                  <a:r>
                    <a:rPr lang="en-US" dirty="0" smtClean="0"/>
                    <a:t>Since July 2010</a:t>
                  </a:r>
                  <a:endParaRPr lang="en-US" dirty="0"/>
                </a:p>
              </p:txBody>
            </p:sp>
          </p:grpSp>
          <p:grpSp>
            <p:nvGrpSpPr>
              <p:cNvPr id="11" name="Group 10"/>
              <p:cNvGrpSpPr/>
              <p:nvPr/>
            </p:nvGrpSpPr>
            <p:grpSpPr>
              <a:xfrm>
                <a:off x="7772400" y="2286000"/>
                <a:ext cx="1295400" cy="369332"/>
                <a:chOff x="7848600" y="1569384"/>
                <a:chExt cx="1295400" cy="369332"/>
              </a:xfrm>
            </p:grpSpPr>
            <p:sp>
              <p:nvSpPr>
                <p:cNvPr id="12" name="Right Arrow 11"/>
                <p:cNvSpPr/>
                <p:nvPr/>
              </p:nvSpPr>
              <p:spPr>
                <a:xfrm>
                  <a:off x="8763000" y="1668780"/>
                  <a:ext cx="381000" cy="16764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848600" y="1569384"/>
                  <a:ext cx="1219200" cy="369332"/>
                </a:xfrm>
                <a:prstGeom prst="rect">
                  <a:avLst/>
                </a:prstGeom>
                <a:noFill/>
              </p:spPr>
              <p:txBody>
                <a:bodyPr wrap="square" rtlCol="0">
                  <a:spAutoFit/>
                </a:bodyPr>
                <a:lstStyle/>
                <a:p>
                  <a:r>
                    <a:rPr lang="en-US" dirty="0" smtClean="0"/>
                    <a:t>Ongoing</a:t>
                  </a:r>
                  <a:endParaRPr lang="en-US" dirty="0"/>
                </a:p>
              </p:txBody>
            </p:sp>
          </p:grpSp>
          <p:grpSp>
            <p:nvGrpSpPr>
              <p:cNvPr id="2" name="Group 1"/>
              <p:cNvGrpSpPr/>
              <p:nvPr/>
            </p:nvGrpSpPr>
            <p:grpSpPr>
              <a:xfrm>
                <a:off x="7772400" y="4343064"/>
                <a:ext cx="1295400" cy="369332"/>
                <a:chOff x="7772400" y="4343064"/>
                <a:chExt cx="1295400" cy="369332"/>
              </a:xfrm>
            </p:grpSpPr>
            <p:sp>
              <p:nvSpPr>
                <p:cNvPr id="15" name="Right Arrow 14"/>
                <p:cNvSpPr/>
                <p:nvPr/>
              </p:nvSpPr>
              <p:spPr>
                <a:xfrm>
                  <a:off x="8686800" y="4472107"/>
                  <a:ext cx="381000" cy="16764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772400" y="4343064"/>
                  <a:ext cx="1219200" cy="369332"/>
                </a:xfrm>
                <a:prstGeom prst="rect">
                  <a:avLst/>
                </a:prstGeom>
                <a:noFill/>
              </p:spPr>
              <p:txBody>
                <a:bodyPr wrap="square" rtlCol="0">
                  <a:spAutoFit/>
                </a:bodyPr>
                <a:lstStyle/>
                <a:p>
                  <a:r>
                    <a:rPr lang="en-US" dirty="0" smtClean="0"/>
                    <a:t>Ongoing</a:t>
                  </a:r>
                  <a:endParaRPr lang="en-US" dirty="0"/>
                </a:p>
              </p:txBody>
            </p:sp>
          </p:grpSp>
          <p:grpSp>
            <p:nvGrpSpPr>
              <p:cNvPr id="17" name="Group 16"/>
              <p:cNvGrpSpPr/>
              <p:nvPr/>
            </p:nvGrpSpPr>
            <p:grpSpPr>
              <a:xfrm>
                <a:off x="7772400" y="4848127"/>
                <a:ext cx="1295400" cy="369332"/>
                <a:chOff x="7848600" y="1599864"/>
                <a:chExt cx="1295400" cy="369332"/>
              </a:xfrm>
            </p:grpSpPr>
            <p:sp>
              <p:nvSpPr>
                <p:cNvPr id="18" name="Right Arrow 17"/>
                <p:cNvSpPr/>
                <p:nvPr/>
              </p:nvSpPr>
              <p:spPr>
                <a:xfrm>
                  <a:off x="8763000" y="1706880"/>
                  <a:ext cx="381000" cy="15240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848600" y="1599864"/>
                  <a:ext cx="1219200" cy="369332"/>
                </a:xfrm>
                <a:prstGeom prst="rect">
                  <a:avLst/>
                </a:prstGeom>
                <a:noFill/>
              </p:spPr>
              <p:txBody>
                <a:bodyPr wrap="square" rtlCol="0">
                  <a:spAutoFit/>
                </a:bodyPr>
                <a:lstStyle/>
                <a:p>
                  <a:r>
                    <a:rPr lang="en-US" dirty="0" smtClean="0"/>
                    <a:t>Ongoing</a:t>
                  </a:r>
                  <a:endParaRPr lang="en-US" dirty="0"/>
                </a:p>
              </p:txBody>
            </p:sp>
          </p:grpSp>
        </p:grpSp>
      </p:grpSp>
      <p:sp>
        <p:nvSpPr>
          <p:cNvPr id="21" name="Rectangle 2"/>
          <p:cNvSpPr>
            <a:spLocks noGrp="1" noChangeArrowheads="1"/>
          </p:cNvSpPr>
          <p:nvPr>
            <p:ph type="title"/>
          </p:nvPr>
        </p:nvSpPr>
        <p:spPr>
          <a:xfrm>
            <a:off x="533400" y="0"/>
            <a:ext cx="8229600" cy="484745"/>
          </a:xfrm>
          <a:effectLst>
            <a:outerShdw blurRad="25400" dist="12700" dir="2700000" algn="ctr" rotWithShape="0">
              <a:schemeClr val="tx1"/>
            </a:outerShdw>
          </a:effectLst>
        </p:spPr>
        <p:txBody>
          <a:bodyPr>
            <a:normAutofit fontScale="90000"/>
          </a:bodyPr>
          <a:lstStyle/>
          <a:p>
            <a:r>
              <a:rPr lang="en-US" sz="4400" dirty="0" smtClean="0">
                <a:solidFill>
                  <a:schemeClr val="bg1"/>
                </a:solidFill>
                <a:ea typeface="ＭＳ Ｐゴシック" pitchFamily="34" charset="-128"/>
                <a:cs typeface="Arial" charset="0"/>
              </a:rPr>
              <a:t>Continued…</a:t>
            </a:r>
          </a:p>
        </p:txBody>
      </p:sp>
    </p:spTree>
    <p:extLst>
      <p:ext uri="{BB962C8B-B14F-4D97-AF65-F5344CB8AC3E}">
        <p14:creationId xmlns:p14="http://schemas.microsoft.com/office/powerpoint/2010/main" val="1427591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25400" dist="12700" dir="2700000" algn="ctr" rotWithShape="0">
              <a:schemeClr val="tx1"/>
            </a:outerShdw>
          </a:effectLst>
        </p:spPr>
        <p:txBody>
          <a:bodyPr/>
          <a:lstStyle/>
          <a:p>
            <a:r>
              <a:rPr lang="en-US" dirty="0" smtClean="0">
                <a:solidFill>
                  <a:schemeClr val="bg1"/>
                </a:solidFill>
              </a:rPr>
              <a:t>Major Milestones</a:t>
            </a:r>
            <a:endParaRPr lang="en-US" dirty="0">
              <a:solidFill>
                <a:schemeClr val="bg1"/>
              </a:solidFill>
            </a:endParaRPr>
          </a:p>
        </p:txBody>
      </p:sp>
      <p:sp>
        <p:nvSpPr>
          <p:cNvPr id="3" name="Content Placeholder 2"/>
          <p:cNvSpPr>
            <a:spLocks noGrp="1"/>
          </p:cNvSpPr>
          <p:nvPr>
            <p:ph idx="1"/>
          </p:nvPr>
        </p:nvSpPr>
        <p:spPr>
          <a:xfrm>
            <a:off x="609600" y="1219200"/>
            <a:ext cx="8077200" cy="4906963"/>
          </a:xfrm>
          <a:effectLst/>
        </p:spPr>
        <p:txBody>
          <a:bodyPr>
            <a:normAutofit fontScale="85000" lnSpcReduction="20000"/>
          </a:bodyPr>
          <a:lstStyle/>
          <a:p>
            <a:endParaRPr lang="en-US" sz="2800" dirty="0">
              <a:solidFill>
                <a:schemeClr val="bg1"/>
              </a:solidFill>
              <a:effectLst>
                <a:outerShdw blurRad="38100" dist="38100" dir="2700000" algn="tl">
                  <a:srgbClr val="000000">
                    <a:alpha val="43137"/>
                  </a:srgbClr>
                </a:outerShdw>
              </a:effectLst>
            </a:endParaRPr>
          </a:p>
          <a:p>
            <a:r>
              <a:rPr lang="en-US" sz="2800" dirty="0">
                <a:solidFill>
                  <a:srgbClr val="FFFF00"/>
                </a:solidFill>
                <a:effectLst>
                  <a:outerShdw blurRad="38100" dist="38100" dir="2700000" algn="tl">
                    <a:srgbClr val="000000">
                      <a:alpha val="43137"/>
                    </a:srgbClr>
                  </a:outerShdw>
                </a:effectLst>
              </a:rPr>
              <a:t>Managed Access is </a:t>
            </a:r>
            <a:r>
              <a:rPr lang="en-US" sz="2800" dirty="0" smtClean="0">
                <a:solidFill>
                  <a:srgbClr val="FFFF00"/>
                </a:solidFill>
                <a:effectLst>
                  <a:outerShdw blurRad="38100" dist="38100" dir="2700000" algn="tl">
                    <a:srgbClr val="000000">
                      <a:alpha val="43137"/>
                    </a:srgbClr>
                  </a:outerShdw>
                </a:effectLst>
              </a:rPr>
              <a:t>Underway</a:t>
            </a:r>
            <a:r>
              <a:rPr lang="en-US" sz="2800" dirty="0" smtClean="0">
                <a:solidFill>
                  <a:srgbClr val="FFFF00"/>
                </a:solidFill>
                <a:effectLst>
                  <a:outerShdw blurRad="38100" dist="38100" dir="2700000" algn="tl">
                    <a:srgbClr val="000000">
                      <a:alpha val="43137"/>
                    </a:srgbClr>
                  </a:outerShdw>
                </a:effectLst>
              </a:rPr>
              <a:t>:</a:t>
            </a:r>
          </a:p>
          <a:p>
            <a:pPr lvl="1"/>
            <a:r>
              <a:rPr lang="en-US" sz="2400" dirty="0" smtClean="0">
                <a:solidFill>
                  <a:schemeClr val="bg1"/>
                </a:solidFill>
                <a:effectLst>
                  <a:outerShdw blurRad="38100" dist="38100" dir="2700000" algn="tl">
                    <a:srgbClr val="000000">
                      <a:alpha val="43137"/>
                    </a:srgbClr>
                  </a:outerShdw>
                </a:effectLst>
              </a:rPr>
              <a:t> </a:t>
            </a:r>
            <a:r>
              <a:rPr lang="en-US" sz="2400" dirty="0" smtClean="0">
                <a:solidFill>
                  <a:schemeClr val="bg1"/>
                </a:solidFill>
                <a:effectLst>
                  <a:outerShdw blurRad="38100" dist="38100" dir="2700000" algn="tl">
                    <a:srgbClr val="000000">
                      <a:alpha val="43137"/>
                    </a:srgbClr>
                  </a:outerShdw>
                </a:effectLst>
              </a:rPr>
              <a:t>Implementation </a:t>
            </a:r>
            <a:r>
              <a:rPr lang="en-US" sz="2400" dirty="0">
                <a:solidFill>
                  <a:schemeClr val="bg1"/>
                </a:solidFill>
                <a:effectLst>
                  <a:outerShdw blurRad="38100" dist="38100" dir="2700000" algn="tl">
                    <a:srgbClr val="000000">
                      <a:alpha val="43137"/>
                    </a:srgbClr>
                  </a:outerShdw>
                </a:effectLst>
              </a:rPr>
              <a:t>began </a:t>
            </a:r>
            <a:r>
              <a:rPr lang="en-US" sz="2400" dirty="0" smtClean="0">
                <a:solidFill>
                  <a:schemeClr val="bg1"/>
                </a:solidFill>
                <a:effectLst>
                  <a:outerShdw blurRad="38100" dist="38100" dir="2700000" algn="tl">
                    <a:srgbClr val="000000">
                      <a:alpha val="43137"/>
                    </a:srgbClr>
                  </a:outerShdw>
                </a:effectLst>
              </a:rPr>
              <a:t>July </a:t>
            </a:r>
            <a:r>
              <a:rPr lang="en-US" sz="2400" dirty="0" smtClean="0">
                <a:solidFill>
                  <a:schemeClr val="bg1"/>
                </a:solidFill>
                <a:effectLst>
                  <a:outerShdw blurRad="38100" dist="38100" dir="2700000" algn="tl">
                    <a:srgbClr val="000000">
                      <a:alpha val="43137"/>
                    </a:srgbClr>
                  </a:outerShdw>
                </a:effectLst>
              </a:rPr>
              <a:t>2011</a:t>
            </a:r>
            <a:endParaRPr lang="en-US" sz="2400" dirty="0" smtClean="0">
              <a:solidFill>
                <a:schemeClr val="bg1"/>
              </a:solidFill>
              <a:effectLst>
                <a:outerShdw blurRad="38100" dist="38100" dir="2700000" algn="tl">
                  <a:srgbClr val="000000">
                    <a:alpha val="43137"/>
                  </a:srgbClr>
                </a:outerShdw>
              </a:effectLst>
            </a:endParaRPr>
          </a:p>
          <a:p>
            <a:pPr marL="0" indent="0">
              <a:buNone/>
            </a:pPr>
            <a:endParaRPr lang="en-US" sz="2800" dirty="0">
              <a:solidFill>
                <a:srgbClr val="FFFF00"/>
              </a:solidFill>
              <a:effectLst>
                <a:outerShdw blurRad="38100" dist="38100" dir="2700000" algn="tl">
                  <a:srgbClr val="000000">
                    <a:alpha val="43137"/>
                  </a:srgbClr>
                </a:outerShdw>
              </a:effectLst>
            </a:endParaRPr>
          </a:p>
          <a:p>
            <a:r>
              <a:rPr lang="en-US" sz="2800" dirty="0" smtClean="0">
                <a:solidFill>
                  <a:srgbClr val="FFFF00"/>
                </a:solidFill>
                <a:effectLst>
                  <a:outerShdw blurRad="38100" dist="38100" dir="2700000" algn="tl">
                    <a:srgbClr val="000000">
                      <a:alpha val="43137"/>
                    </a:srgbClr>
                  </a:outerShdw>
                </a:effectLst>
              </a:rPr>
              <a:t>Pilot </a:t>
            </a:r>
            <a:r>
              <a:rPr lang="en-US" sz="2800" dirty="0">
                <a:solidFill>
                  <a:srgbClr val="FFFF00"/>
                </a:solidFill>
                <a:effectLst>
                  <a:outerShdw blurRad="38100" dist="38100" dir="2700000" algn="tl">
                    <a:srgbClr val="000000">
                      <a:alpha val="43137"/>
                    </a:srgbClr>
                  </a:outerShdw>
                </a:effectLst>
              </a:rPr>
              <a:t>projects at Glover’s Reef and Port Honduras Marine </a:t>
            </a:r>
            <a:r>
              <a:rPr lang="en-US" sz="2800" dirty="0" smtClean="0">
                <a:solidFill>
                  <a:srgbClr val="FFFF00"/>
                </a:solidFill>
                <a:effectLst>
                  <a:outerShdw blurRad="38100" dist="38100" dir="2700000" algn="tl">
                    <a:srgbClr val="000000">
                      <a:alpha val="43137"/>
                    </a:srgbClr>
                  </a:outerShdw>
                </a:effectLst>
              </a:rPr>
              <a:t>Reserves:</a:t>
            </a:r>
          </a:p>
          <a:p>
            <a:pPr lvl="1"/>
            <a:r>
              <a:rPr lang="en-US" sz="2400" dirty="0" smtClean="0">
                <a:solidFill>
                  <a:schemeClr val="bg1"/>
                </a:solidFill>
                <a:effectLst>
                  <a:outerShdw blurRad="38100" dist="38100" dir="2700000" algn="tl">
                    <a:srgbClr val="000000">
                      <a:alpha val="43137"/>
                    </a:srgbClr>
                  </a:outerShdw>
                </a:effectLst>
              </a:rPr>
              <a:t>&gt;</a:t>
            </a:r>
            <a:r>
              <a:rPr lang="en-US" sz="2400" dirty="0" smtClean="0">
                <a:solidFill>
                  <a:schemeClr val="bg1"/>
                </a:solidFill>
                <a:effectLst>
                  <a:outerShdw blurRad="38100" dist="38100" dir="2700000" algn="tl">
                    <a:srgbClr val="000000">
                      <a:alpha val="43137"/>
                    </a:srgbClr>
                  </a:outerShdw>
                </a:effectLst>
              </a:rPr>
              <a:t>1 year complete!  </a:t>
            </a:r>
          </a:p>
          <a:p>
            <a:pPr marL="0" indent="0">
              <a:buNone/>
            </a:pPr>
            <a:endParaRPr lang="en-US" sz="2800" dirty="0">
              <a:solidFill>
                <a:schemeClr val="bg1"/>
              </a:solidFill>
              <a:effectLst>
                <a:outerShdw blurRad="38100" dist="38100" dir="2700000" algn="tl">
                  <a:srgbClr val="000000">
                    <a:alpha val="43137"/>
                  </a:srgbClr>
                </a:outerShdw>
              </a:effectLst>
            </a:endParaRPr>
          </a:p>
          <a:p>
            <a:r>
              <a:rPr lang="en-US" sz="2800" dirty="0" smtClean="0">
                <a:solidFill>
                  <a:srgbClr val="FFFF00"/>
                </a:solidFill>
                <a:effectLst>
                  <a:outerShdw blurRad="38100" dist="38100" dir="2700000" algn="tl">
                    <a:srgbClr val="000000">
                      <a:alpha val="43137"/>
                    </a:srgbClr>
                  </a:outerShdw>
                </a:effectLst>
              </a:rPr>
              <a:t>Cabinet </a:t>
            </a:r>
            <a:r>
              <a:rPr lang="en-US" sz="2800" dirty="0">
                <a:solidFill>
                  <a:srgbClr val="FFFF00"/>
                </a:solidFill>
                <a:effectLst>
                  <a:outerShdw blurRad="38100" dist="38100" dir="2700000" algn="tl">
                    <a:srgbClr val="000000">
                      <a:alpha val="43137"/>
                    </a:srgbClr>
                  </a:outerShdw>
                </a:effectLst>
              </a:rPr>
              <a:t>passed two authorizations in 2010 and </a:t>
            </a:r>
            <a:r>
              <a:rPr lang="en-US" sz="2800" dirty="0" smtClean="0">
                <a:solidFill>
                  <a:srgbClr val="FFFF00"/>
                </a:solidFill>
                <a:effectLst>
                  <a:outerShdw blurRad="38100" dist="38100" dir="2700000" algn="tl">
                    <a:srgbClr val="000000">
                      <a:alpha val="43137"/>
                    </a:srgbClr>
                  </a:outerShdw>
                </a:effectLst>
              </a:rPr>
              <a:t>2011:</a:t>
            </a:r>
            <a:endParaRPr lang="en-US" sz="2800" dirty="0" smtClean="0">
              <a:solidFill>
                <a:srgbClr val="FFFF00"/>
              </a:solidFill>
              <a:effectLst>
                <a:outerShdw blurRad="38100" dist="38100" dir="2700000" algn="tl">
                  <a:srgbClr val="000000">
                    <a:alpha val="43137"/>
                  </a:srgbClr>
                </a:outerShdw>
              </a:effectLst>
            </a:endParaRPr>
          </a:p>
          <a:p>
            <a:pPr lvl="1"/>
            <a:r>
              <a:rPr lang="en-US" sz="2400" dirty="0" smtClean="0">
                <a:solidFill>
                  <a:schemeClr val="bg1"/>
                </a:solidFill>
                <a:effectLst>
                  <a:outerShdw blurRad="38100" dist="38100" dir="2700000" algn="tl">
                    <a:srgbClr val="000000">
                      <a:alpha val="43137"/>
                    </a:srgbClr>
                  </a:outerShdw>
                </a:effectLst>
              </a:rPr>
              <a:t>Fisheries Advisory Board</a:t>
            </a:r>
          </a:p>
          <a:p>
            <a:pPr lvl="1"/>
            <a:r>
              <a:rPr lang="en-US" sz="2400" dirty="0" smtClean="0">
                <a:solidFill>
                  <a:schemeClr val="bg1"/>
                </a:solidFill>
                <a:effectLst>
                  <a:outerShdw blurRad="38100" dist="38100" dir="2700000" algn="tl">
                    <a:srgbClr val="000000">
                      <a:alpha val="43137"/>
                    </a:srgbClr>
                  </a:outerShdw>
                </a:effectLst>
              </a:rPr>
              <a:t> Community Committees</a:t>
            </a:r>
          </a:p>
          <a:p>
            <a:pPr marL="457200" lvl="1" indent="0">
              <a:buNone/>
            </a:pPr>
            <a:endParaRPr lang="en-US" sz="2400" dirty="0">
              <a:solidFill>
                <a:schemeClr val="bg1"/>
              </a:solidFill>
              <a:effectLst>
                <a:outerShdw blurRad="38100" dist="38100" dir="2700000" algn="tl">
                  <a:srgbClr val="000000">
                    <a:alpha val="43137"/>
                  </a:srgbClr>
                </a:outerShdw>
              </a:effectLst>
            </a:endParaRPr>
          </a:p>
          <a:p>
            <a:r>
              <a:rPr lang="en-US" sz="2800" dirty="0" smtClean="0">
                <a:solidFill>
                  <a:srgbClr val="FFFF00"/>
                </a:solidFill>
                <a:effectLst>
                  <a:outerShdw blurRad="38100" dist="38100" dir="2700000" algn="tl">
                    <a:srgbClr val="000000">
                      <a:alpha val="43137"/>
                    </a:srgbClr>
                  </a:outerShdw>
                </a:effectLst>
              </a:rPr>
              <a:t>Evaluation process </a:t>
            </a:r>
            <a:r>
              <a:rPr lang="en-US" sz="2800" dirty="0" smtClean="0">
                <a:solidFill>
                  <a:srgbClr val="FFFF00"/>
                </a:solidFill>
                <a:effectLst>
                  <a:outerShdw blurRad="38100" dist="38100" dir="2700000" algn="tl">
                    <a:srgbClr val="000000">
                      <a:alpha val="43137"/>
                    </a:srgbClr>
                  </a:outerShdw>
                </a:effectLst>
              </a:rPr>
              <a:t>underway: </a:t>
            </a:r>
          </a:p>
          <a:p>
            <a:pPr lvl="1"/>
            <a:r>
              <a:rPr lang="en-US" sz="2400" dirty="0" smtClean="0">
                <a:solidFill>
                  <a:schemeClr val="bg1"/>
                </a:solidFill>
                <a:effectLst>
                  <a:outerShdw blurRad="38100" dist="38100" dir="2700000" algn="tl">
                    <a:srgbClr val="000000">
                      <a:alpha val="43137"/>
                    </a:srgbClr>
                  </a:outerShdw>
                </a:effectLst>
              </a:rPr>
              <a:t>Monitoring + 2012 </a:t>
            </a:r>
            <a:r>
              <a:rPr lang="en-US" sz="2400" dirty="0" smtClean="0">
                <a:solidFill>
                  <a:schemeClr val="bg1"/>
                </a:solidFill>
                <a:effectLst>
                  <a:outerShdw blurRad="38100" dist="38100" dir="2700000" algn="tl">
                    <a:srgbClr val="000000">
                      <a:alpha val="43137"/>
                    </a:srgbClr>
                  </a:outerShdw>
                </a:effectLst>
              </a:rPr>
              <a:t>Diagnostics Report </a:t>
            </a:r>
          </a:p>
          <a:p>
            <a:endParaRPr lang="en-US" sz="2800"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Description</a:t>
            </a:r>
            <a:endParaRPr lang="en-US" sz="1050" dirty="0">
              <a:solidFill>
                <a:schemeClr val="bg1"/>
              </a:solidFill>
            </a:endParaRPr>
          </a:p>
        </p:txBody>
      </p:sp>
    </p:spTree>
    <p:extLst>
      <p:ext uri="{BB962C8B-B14F-4D97-AF65-F5344CB8AC3E}">
        <p14:creationId xmlns:p14="http://schemas.microsoft.com/office/powerpoint/2010/main" val="912619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dissolve">
                                      <p:cBhvr>
                                        <p:cTn id="15" dur="1000"/>
                                        <p:tgtEl>
                                          <p:spTgt spid="3">
                                            <p:txEl>
                                              <p:pRg st="4" end="4"/>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10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dissolve">
                                      <p:cBhvr>
                                        <p:cTn id="23" dur="1000"/>
                                        <p:tgtEl>
                                          <p:spTgt spid="3">
                                            <p:txEl>
                                              <p:pRg st="7" end="7"/>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dissolve">
                                      <p:cBhvr>
                                        <p:cTn id="26" dur="1000"/>
                                        <p:tgtEl>
                                          <p:spTgt spid="3">
                                            <p:txEl>
                                              <p:pRg st="8" end="8"/>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dissolve">
                                      <p:cBhvr>
                                        <p:cTn id="29" dur="1000"/>
                                        <p:tgtEl>
                                          <p:spTgt spid="3">
                                            <p:txEl>
                                              <p:pRg st="9" end="9"/>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dissolve">
                                      <p:cBhvr>
                                        <p:cTn id="34" dur="1000"/>
                                        <p:tgtEl>
                                          <p:spTgt spid="3">
                                            <p:txEl>
                                              <p:pRg st="11" end="11"/>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dissolve">
                                      <p:cBhvr>
                                        <p:cTn id="37"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37"/>
          <p:cNvSpPr>
            <a:spLocks noChangeArrowheads="1"/>
          </p:cNvSpPr>
          <p:nvPr/>
        </p:nvSpPr>
        <p:spPr bwMode="auto">
          <a:xfrm>
            <a:off x="407987" y="2286000"/>
            <a:ext cx="8480425" cy="1143000"/>
          </a:xfrm>
          <a:prstGeom prst="rect">
            <a:avLst/>
          </a:prstGeom>
          <a:noFill/>
          <a:ln w="9525">
            <a:noFill/>
            <a:miter lim="800000"/>
            <a:headEnd/>
            <a:tailEnd/>
          </a:ln>
        </p:spPr>
        <p:txBody>
          <a:bodyPr/>
          <a:lstStyle/>
          <a:p>
            <a:pPr algn="ctr" eaLnBrk="0" hangingPunct="0">
              <a:lnSpc>
                <a:spcPts val="4800"/>
              </a:lnSpc>
            </a:pPr>
            <a:r>
              <a:rPr lang="en-US" sz="4800" b="1" dirty="0" smtClean="0">
                <a:solidFill>
                  <a:schemeClr val="bg1"/>
                </a:solidFill>
                <a:cs typeface="Arial" charset="0"/>
              </a:rPr>
              <a:t>Evaluating Success:</a:t>
            </a:r>
          </a:p>
          <a:p>
            <a:pPr algn="ctr" eaLnBrk="0" hangingPunct="0">
              <a:lnSpc>
                <a:spcPts val="4800"/>
              </a:lnSpc>
            </a:pPr>
            <a:endParaRPr lang="en-US" sz="4800" b="1" dirty="0" smtClean="0">
              <a:solidFill>
                <a:schemeClr val="bg1"/>
              </a:solidFill>
              <a:cs typeface="Arial" charset="0"/>
            </a:endParaRPr>
          </a:p>
          <a:p>
            <a:pPr algn="ctr" eaLnBrk="0" hangingPunct="0">
              <a:lnSpc>
                <a:spcPts val="4800"/>
              </a:lnSpc>
            </a:pPr>
            <a:r>
              <a:rPr lang="en-US" sz="4800" b="1" dirty="0" smtClean="0">
                <a:solidFill>
                  <a:schemeClr val="bg1"/>
                </a:solidFill>
                <a:cs typeface="Arial" charset="0"/>
              </a:rPr>
              <a:t>1. Monitoring &amp; </a:t>
            </a:r>
          </a:p>
          <a:p>
            <a:pPr algn="ctr" eaLnBrk="0" hangingPunct="0">
              <a:lnSpc>
                <a:spcPts val="4800"/>
              </a:lnSpc>
            </a:pPr>
            <a:r>
              <a:rPr lang="en-US" sz="4800" b="1" dirty="0" smtClean="0">
                <a:solidFill>
                  <a:schemeClr val="bg1"/>
                </a:solidFill>
                <a:cs typeface="Arial" charset="0"/>
              </a:rPr>
              <a:t>Adaptive </a:t>
            </a:r>
            <a:r>
              <a:rPr lang="en-US" sz="4800" b="1" dirty="0" smtClean="0">
                <a:solidFill>
                  <a:schemeClr val="bg1"/>
                </a:solidFill>
                <a:cs typeface="Arial" charset="0"/>
              </a:rPr>
              <a:t>Management</a:t>
            </a:r>
            <a:endParaRPr lang="en-US" sz="4800" b="1" dirty="0">
              <a:solidFill>
                <a:schemeClr val="bg1"/>
              </a:solidFill>
              <a:cs typeface="Arial" charset="0"/>
            </a:endParaRPr>
          </a:p>
        </p:txBody>
      </p:sp>
    </p:spTree>
    <p:extLst>
      <p:ext uri="{BB962C8B-B14F-4D97-AF65-F5344CB8AC3E}">
        <p14:creationId xmlns:p14="http://schemas.microsoft.com/office/powerpoint/2010/main" val="766565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5104" y="304800"/>
            <a:ext cx="8991600" cy="533219"/>
          </a:xfrm>
          <a:effectLst>
            <a:outerShdw blurRad="25400" dist="12700" dir="2700000" algn="ctr" rotWithShape="0">
              <a:schemeClr val="tx1"/>
            </a:outerShdw>
          </a:effectLst>
        </p:spPr>
        <p:txBody>
          <a:bodyPr>
            <a:noAutofit/>
          </a:bodyPr>
          <a:lstStyle/>
          <a:p>
            <a:r>
              <a:rPr lang="en-US" sz="3600" dirty="0" smtClean="0">
                <a:solidFill>
                  <a:schemeClr val="bg1"/>
                </a:solidFill>
              </a:rPr>
              <a:t>TIDE research to inform </a:t>
            </a:r>
            <a:r>
              <a:rPr lang="en-US" sz="3600" dirty="0" smtClean="0">
                <a:solidFill>
                  <a:schemeClr val="bg1"/>
                </a:solidFill>
              </a:rPr>
              <a:t>management of PHMR</a:t>
            </a:r>
            <a:endParaRPr lang="en-US" sz="3600"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901626" y="4463961"/>
            <a:ext cx="1937574" cy="1860639"/>
          </a:xfrm>
          <a:prstGeom prst="ellipse">
            <a:avLst/>
          </a:prstGeom>
          <a:ln>
            <a:noFill/>
          </a:ln>
          <a:effectLst>
            <a:softEdge rad="0"/>
          </a:effectLst>
        </p:spPr>
      </p:pic>
      <p:pic>
        <p:nvPicPr>
          <p:cNvPr id="6" name="Picture 5"/>
          <p:cNvPicPr/>
          <p:nvPr/>
        </p:nvPicPr>
        <p:blipFill>
          <a:blip r:embed="rId3" cstate="screen">
            <a:extLst>
              <a:ext uri="{28A0092B-C50C-407E-A947-70E740481C1C}">
                <a14:useLocalDpi xmlns:a14="http://schemas.microsoft.com/office/drawing/2010/main"/>
              </a:ext>
            </a:extLst>
          </a:blip>
          <a:stretch>
            <a:fillRect/>
          </a:stretch>
        </p:blipFill>
        <p:spPr>
          <a:xfrm>
            <a:off x="390346" y="1066801"/>
            <a:ext cx="4157603" cy="2986134"/>
          </a:xfrm>
          <a:prstGeom prst="rect">
            <a:avLst/>
          </a:prstGeom>
        </p:spPr>
      </p:pic>
      <p:pic>
        <p:nvPicPr>
          <p:cNvPr id="3075" name="Picture 3" descr="C:\Users\James\Pictures\James iPhone 4 pics\IMG_0706.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4765036" y="1066800"/>
            <a:ext cx="3997964" cy="298613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90346" y="1066800"/>
            <a:ext cx="2819400" cy="369332"/>
          </a:xfrm>
          <a:prstGeom prst="rect">
            <a:avLst/>
          </a:prstGeom>
          <a:noFill/>
          <a:effectLst>
            <a:outerShdw blurRad="25400" dist="12700" dir="2700000" algn="ctr" rotWithShape="0">
              <a:schemeClr val="tx1"/>
            </a:outerShdw>
          </a:effectLst>
        </p:spPr>
        <p:txBody>
          <a:bodyPr wrap="square" rtlCol="0">
            <a:spAutoFit/>
          </a:bodyPr>
          <a:lstStyle/>
          <a:p>
            <a:r>
              <a:rPr lang="en-US" dirty="0" smtClean="0">
                <a:solidFill>
                  <a:schemeClr val="bg1"/>
                </a:solidFill>
              </a:rPr>
              <a:t>Photo: Julie Robinson / TNC</a:t>
            </a:r>
            <a:endParaRPr lang="en-US" dirty="0">
              <a:solidFill>
                <a:schemeClr val="bg1"/>
              </a:solidFill>
            </a:endParaRPr>
          </a:p>
        </p:txBody>
      </p:sp>
      <p:pic>
        <p:nvPicPr>
          <p:cNvPr id="9" name="Picture 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434936" y="3733800"/>
            <a:ext cx="4157603" cy="2986134"/>
          </a:xfrm>
          <a:prstGeom prst="rect">
            <a:avLst/>
          </a:prstGeom>
        </p:spPr>
      </p:pic>
      <p:sp>
        <p:nvSpPr>
          <p:cNvPr id="10" name="TextBox 9"/>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Research to </a:t>
            </a:r>
            <a:r>
              <a:rPr lang="en-US" sz="1050" dirty="0">
                <a:solidFill>
                  <a:schemeClr val="bg1"/>
                </a:solidFill>
              </a:rPr>
              <a:t>I</a:t>
            </a:r>
            <a:r>
              <a:rPr lang="en-US" sz="1050" dirty="0" smtClean="0">
                <a:solidFill>
                  <a:schemeClr val="bg1"/>
                </a:solidFill>
              </a:rPr>
              <a:t>nform Management</a:t>
            </a:r>
            <a:endParaRPr lang="en-US" sz="1050" dirty="0">
              <a:solidFill>
                <a:schemeClr val="bg1"/>
              </a:solidFill>
            </a:endParaRPr>
          </a:p>
        </p:txBody>
      </p:sp>
    </p:spTree>
    <p:extLst>
      <p:ext uri="{BB962C8B-B14F-4D97-AF65-F5344CB8AC3E}">
        <p14:creationId xmlns:p14="http://schemas.microsoft.com/office/powerpoint/2010/main" val="1846372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37"/>
          <p:cNvSpPr>
            <a:spLocks noChangeArrowheads="1"/>
          </p:cNvSpPr>
          <p:nvPr/>
        </p:nvSpPr>
        <p:spPr bwMode="auto">
          <a:xfrm>
            <a:off x="407987" y="2286000"/>
            <a:ext cx="8480425" cy="1143000"/>
          </a:xfrm>
          <a:prstGeom prst="rect">
            <a:avLst/>
          </a:prstGeom>
          <a:noFill/>
          <a:ln w="9525">
            <a:noFill/>
            <a:miter lim="800000"/>
            <a:headEnd/>
            <a:tailEnd/>
          </a:ln>
        </p:spPr>
        <p:txBody>
          <a:bodyPr/>
          <a:lstStyle/>
          <a:p>
            <a:pPr algn="ctr" eaLnBrk="0" hangingPunct="0">
              <a:lnSpc>
                <a:spcPts val="4800"/>
              </a:lnSpc>
            </a:pPr>
            <a:r>
              <a:rPr lang="en-US" sz="4800" b="1" dirty="0">
                <a:solidFill>
                  <a:schemeClr val="bg1"/>
                </a:solidFill>
                <a:cs typeface="Arial" charset="0"/>
              </a:rPr>
              <a:t>Evaluating </a:t>
            </a:r>
            <a:r>
              <a:rPr lang="en-US" sz="4800" b="1" dirty="0" smtClean="0">
                <a:solidFill>
                  <a:schemeClr val="bg1"/>
                </a:solidFill>
                <a:cs typeface="Arial" charset="0"/>
              </a:rPr>
              <a:t>Success:</a:t>
            </a:r>
          </a:p>
          <a:p>
            <a:pPr algn="ctr" eaLnBrk="0" hangingPunct="0">
              <a:lnSpc>
                <a:spcPts val="4800"/>
              </a:lnSpc>
            </a:pPr>
            <a:endParaRPr lang="en-US" sz="4800" b="1" dirty="0">
              <a:solidFill>
                <a:schemeClr val="bg1"/>
              </a:solidFill>
              <a:cs typeface="Arial" charset="0"/>
            </a:endParaRPr>
          </a:p>
          <a:p>
            <a:pPr algn="ctr" eaLnBrk="0" hangingPunct="0">
              <a:lnSpc>
                <a:spcPts val="4800"/>
              </a:lnSpc>
            </a:pPr>
            <a:r>
              <a:rPr lang="en-US" sz="4800" b="1" dirty="0" smtClean="0">
                <a:solidFill>
                  <a:schemeClr val="bg1"/>
                </a:solidFill>
                <a:cs typeface="Arial" charset="0"/>
              </a:rPr>
              <a:t>2. Diagnostics Report</a:t>
            </a:r>
            <a:endParaRPr lang="en-US" sz="4800" b="1" dirty="0" smtClean="0">
              <a:solidFill>
                <a:schemeClr val="bg1"/>
              </a:solidFill>
              <a:cs typeface="Arial" charset="0"/>
            </a:endParaRPr>
          </a:p>
        </p:txBody>
      </p:sp>
    </p:spTree>
    <p:extLst>
      <p:ext uri="{BB962C8B-B14F-4D97-AF65-F5344CB8AC3E}">
        <p14:creationId xmlns:p14="http://schemas.microsoft.com/office/powerpoint/2010/main" val="11104851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393825880"/>
              </p:ext>
            </p:extLst>
          </p:nvPr>
        </p:nvGraphicFramePr>
        <p:xfrm>
          <a:off x="1645227" y="1066800"/>
          <a:ext cx="5867400"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228600" y="4495800"/>
            <a:ext cx="8534400" cy="1569660"/>
          </a:xfrm>
          <a:prstGeom prst="rect">
            <a:avLst/>
          </a:prstGeom>
          <a:effectLst/>
        </p:spPr>
        <p:txBody>
          <a:bodyPr wrap="square">
            <a:spAutoFit/>
          </a:bodyPr>
          <a:lstStyle/>
          <a:p>
            <a:pPr marL="285750" indent="-285750">
              <a:buFont typeface="Arial" pitchFamily="34" charset="0"/>
              <a:buChar char="•"/>
            </a:pPr>
            <a:r>
              <a:rPr lang="en-US" sz="2400" dirty="0">
                <a:solidFill>
                  <a:schemeClr val="bg1"/>
                </a:solidFill>
                <a:effectLst>
                  <a:outerShdw blurRad="38100" dist="38100" dir="2700000" algn="tl">
                    <a:srgbClr val="000000">
                      <a:alpha val="43137"/>
                    </a:srgbClr>
                  </a:outerShdw>
                </a:effectLst>
              </a:rPr>
              <a:t>Fishermen approved of </a:t>
            </a:r>
            <a:r>
              <a:rPr lang="en-US" sz="2400" dirty="0" smtClean="0">
                <a:solidFill>
                  <a:schemeClr val="bg1"/>
                </a:solidFill>
                <a:effectLst>
                  <a:outerShdw blurRad="38100" dist="38100" dir="2700000" algn="tl">
                    <a:srgbClr val="000000">
                      <a:alpha val="43137"/>
                    </a:srgbClr>
                  </a:outerShdw>
                </a:effectLst>
              </a:rPr>
              <a:t>public </a:t>
            </a:r>
            <a:r>
              <a:rPr lang="en-US" sz="2400" dirty="0">
                <a:solidFill>
                  <a:schemeClr val="bg1"/>
                </a:solidFill>
                <a:effectLst>
                  <a:outerShdw blurRad="38100" dist="38100" dir="2700000" algn="tl">
                    <a:srgbClr val="000000">
                      <a:alpha val="43137"/>
                    </a:srgbClr>
                  </a:outerShdw>
                </a:effectLst>
              </a:rPr>
              <a:t>consultation </a:t>
            </a:r>
            <a:r>
              <a:rPr lang="en-US" sz="2400" dirty="0" smtClean="0">
                <a:solidFill>
                  <a:schemeClr val="bg1"/>
                </a:solidFill>
                <a:effectLst>
                  <a:outerShdw blurRad="38100" dist="38100" dir="2700000" algn="tl">
                    <a:srgbClr val="000000">
                      <a:alpha val="43137"/>
                    </a:srgbClr>
                  </a:outerShdw>
                </a:effectLst>
              </a:rPr>
              <a:t>process</a:t>
            </a:r>
            <a:endParaRPr lang="en-US" sz="2400" dirty="0">
              <a:solidFill>
                <a:schemeClr val="bg1"/>
              </a:solidFill>
              <a:effectLst>
                <a:outerShdw blurRad="38100" dist="38100" dir="2700000" algn="tl">
                  <a:srgbClr val="000000">
                    <a:alpha val="43137"/>
                  </a:srgbClr>
                </a:outerShdw>
              </a:effectLst>
            </a:endParaRPr>
          </a:p>
          <a:p>
            <a:pPr marL="800100" lvl="1" indent="-342900">
              <a:buFont typeface="Calibri" pitchFamily="34" charset="0"/>
              <a:buChar char="₋"/>
            </a:pPr>
            <a:r>
              <a:rPr lang="en-US" sz="2400" dirty="0" smtClean="0">
                <a:solidFill>
                  <a:schemeClr val="bg1"/>
                </a:solidFill>
                <a:effectLst>
                  <a:outerShdw blurRad="38100" dist="38100" dir="2700000" algn="tl">
                    <a:srgbClr val="000000">
                      <a:alpha val="43137"/>
                    </a:srgbClr>
                  </a:outerShdw>
                </a:effectLst>
              </a:rPr>
              <a:t>82</a:t>
            </a:r>
            <a:r>
              <a:rPr lang="en-US" sz="2400" dirty="0">
                <a:solidFill>
                  <a:schemeClr val="bg1"/>
                </a:solidFill>
                <a:effectLst>
                  <a:outerShdw blurRad="38100" dist="38100" dir="2700000" algn="tl">
                    <a:srgbClr val="000000">
                      <a:alpha val="43137"/>
                    </a:srgbClr>
                  </a:outerShdw>
                </a:effectLst>
              </a:rPr>
              <a:t>% </a:t>
            </a:r>
            <a:r>
              <a:rPr lang="en-US" sz="2400" dirty="0" smtClean="0">
                <a:solidFill>
                  <a:schemeClr val="bg1"/>
                </a:solidFill>
                <a:effectLst>
                  <a:outerShdw blurRad="38100" dist="38100" dir="2700000" algn="tl">
                    <a:srgbClr val="000000">
                      <a:alpha val="43137"/>
                    </a:srgbClr>
                  </a:outerShdw>
                </a:effectLst>
              </a:rPr>
              <a:t>attended </a:t>
            </a:r>
            <a:r>
              <a:rPr lang="en-US" sz="2400" dirty="0">
                <a:solidFill>
                  <a:schemeClr val="bg1"/>
                </a:solidFill>
                <a:effectLst>
                  <a:outerShdw blurRad="38100" dist="38100" dir="2700000" algn="tl">
                    <a:srgbClr val="000000">
                      <a:alpha val="43137"/>
                    </a:srgbClr>
                  </a:outerShdw>
                </a:effectLst>
              </a:rPr>
              <a:t>at least one </a:t>
            </a:r>
            <a:r>
              <a:rPr lang="en-US" sz="2400" dirty="0" smtClean="0">
                <a:solidFill>
                  <a:schemeClr val="bg1"/>
                </a:solidFill>
                <a:effectLst>
                  <a:outerShdw blurRad="38100" dist="38100" dir="2700000" algn="tl">
                    <a:srgbClr val="000000">
                      <a:alpha val="43137"/>
                    </a:srgbClr>
                  </a:outerShdw>
                </a:effectLst>
              </a:rPr>
              <a:t>session </a:t>
            </a:r>
            <a:endParaRPr lang="en-US" sz="2400" dirty="0">
              <a:solidFill>
                <a:schemeClr val="bg1"/>
              </a:solidFill>
              <a:effectLst>
                <a:outerShdw blurRad="38100" dist="38100" dir="2700000" algn="tl">
                  <a:srgbClr val="000000">
                    <a:alpha val="43137"/>
                  </a:srgbClr>
                </a:outerShdw>
              </a:effectLst>
            </a:endParaRPr>
          </a:p>
          <a:p>
            <a:pPr marL="800100" lvl="1" indent="-342900">
              <a:buFont typeface="Calibri" pitchFamily="34" charset="0"/>
              <a:buChar char="₋"/>
            </a:pPr>
            <a:r>
              <a:rPr lang="en-US" sz="2400" dirty="0">
                <a:solidFill>
                  <a:schemeClr val="bg1"/>
                </a:solidFill>
                <a:effectLst>
                  <a:outerShdw blurRad="38100" dist="38100" dir="2700000" algn="tl">
                    <a:srgbClr val="000000">
                      <a:alpha val="43137"/>
                    </a:srgbClr>
                  </a:outerShdw>
                </a:effectLst>
              </a:rPr>
              <a:t>35% </a:t>
            </a:r>
            <a:r>
              <a:rPr lang="en-US" sz="2400" dirty="0" smtClean="0">
                <a:solidFill>
                  <a:schemeClr val="bg1"/>
                </a:solidFill>
                <a:effectLst>
                  <a:outerShdw blurRad="38100" dist="38100" dir="2700000" algn="tl">
                    <a:srgbClr val="000000">
                      <a:alpha val="43137"/>
                    </a:srgbClr>
                  </a:outerShdw>
                </a:effectLst>
              </a:rPr>
              <a:t>attended </a:t>
            </a:r>
            <a:r>
              <a:rPr lang="en-US" sz="2400" dirty="0">
                <a:solidFill>
                  <a:schemeClr val="bg1"/>
                </a:solidFill>
                <a:effectLst>
                  <a:outerShdw blurRad="38100" dist="38100" dir="2700000" algn="tl">
                    <a:srgbClr val="000000">
                      <a:alpha val="43137"/>
                    </a:srgbClr>
                  </a:outerShdw>
                </a:effectLst>
              </a:rPr>
              <a:t>three or </a:t>
            </a:r>
            <a:r>
              <a:rPr lang="en-US" sz="2400" dirty="0" smtClean="0">
                <a:solidFill>
                  <a:schemeClr val="bg1"/>
                </a:solidFill>
                <a:effectLst>
                  <a:outerShdw blurRad="38100" dist="38100" dir="2700000" algn="tl">
                    <a:srgbClr val="000000">
                      <a:alpha val="43137"/>
                    </a:srgbClr>
                  </a:outerShdw>
                </a:effectLst>
              </a:rPr>
              <a:t>more</a:t>
            </a:r>
            <a:endParaRPr lang="en-US" sz="2400" dirty="0">
              <a:solidFill>
                <a:schemeClr val="bg1"/>
              </a:solidFill>
              <a:effectLst>
                <a:outerShdw blurRad="38100" dist="38100" dir="2700000" algn="tl">
                  <a:srgbClr val="000000">
                    <a:alpha val="43137"/>
                  </a:srgbClr>
                </a:outerShdw>
              </a:effectLst>
            </a:endParaRPr>
          </a:p>
          <a:p>
            <a:pPr marL="800100" lvl="1" indent="-342900">
              <a:buFont typeface="Calibri" pitchFamily="34" charset="0"/>
              <a:buChar char="₋"/>
            </a:pPr>
            <a:r>
              <a:rPr lang="en-US" sz="2400" dirty="0">
                <a:solidFill>
                  <a:schemeClr val="bg1"/>
                </a:solidFill>
                <a:effectLst>
                  <a:outerShdw blurRad="38100" dist="38100" dir="2700000" algn="tl">
                    <a:srgbClr val="000000">
                      <a:alpha val="43137"/>
                    </a:srgbClr>
                  </a:outerShdw>
                </a:effectLst>
              </a:rPr>
              <a:t>82% say ideas from fishermen </a:t>
            </a:r>
            <a:r>
              <a:rPr lang="en-US" sz="2400" u="sng" dirty="0" smtClean="0">
                <a:solidFill>
                  <a:schemeClr val="bg1"/>
                </a:solidFill>
                <a:effectLst>
                  <a:outerShdw blurRad="38100" dist="38100" dir="2700000" algn="tl">
                    <a:srgbClr val="000000">
                      <a:alpha val="43137"/>
                    </a:srgbClr>
                  </a:outerShdw>
                </a:effectLst>
              </a:rPr>
              <a:t>incorporated </a:t>
            </a:r>
            <a:r>
              <a:rPr lang="en-US" sz="2400" u="sng" dirty="0">
                <a:solidFill>
                  <a:schemeClr val="bg1"/>
                </a:solidFill>
                <a:effectLst>
                  <a:outerShdw blurRad="38100" dist="38100" dir="2700000" algn="tl">
                    <a:srgbClr val="000000">
                      <a:alpha val="43137"/>
                    </a:srgbClr>
                  </a:outerShdw>
                </a:effectLst>
              </a:rPr>
              <a:t>into </a:t>
            </a:r>
            <a:r>
              <a:rPr lang="en-US" sz="2400" u="sng" dirty="0" smtClean="0">
                <a:solidFill>
                  <a:schemeClr val="bg1"/>
                </a:solidFill>
                <a:effectLst>
                  <a:outerShdw blurRad="38100" dist="38100" dir="2700000" algn="tl">
                    <a:srgbClr val="000000">
                      <a:alpha val="43137"/>
                    </a:srgbClr>
                  </a:outerShdw>
                </a:effectLst>
              </a:rPr>
              <a:t>design </a:t>
            </a:r>
            <a:endParaRPr lang="en-US" sz="2400" u="sng" dirty="0">
              <a:solidFill>
                <a:schemeClr val="bg1"/>
              </a:solidFill>
              <a:effectLst>
                <a:outerShdw blurRad="38100" dist="38100" dir="2700000" algn="tl">
                  <a:srgbClr val="000000">
                    <a:alpha val="43137"/>
                  </a:srgbClr>
                </a:outerShdw>
              </a:effectLst>
            </a:endParaRPr>
          </a:p>
        </p:txBody>
      </p:sp>
      <p:sp>
        <p:nvSpPr>
          <p:cNvPr id="4" name="Title 1"/>
          <p:cNvSpPr txBox="1">
            <a:spLocks/>
          </p:cNvSpPr>
          <p:nvPr/>
        </p:nvSpPr>
        <p:spPr>
          <a:xfrm>
            <a:off x="464127" y="152400"/>
            <a:ext cx="8229600" cy="1143000"/>
          </a:xfrm>
          <a:prstGeom prst="rect">
            <a:avLst/>
          </a:prstGeom>
          <a:effectLst>
            <a:outerShdw blurRad="25400" dist="12700" dir="2700000" algn="ctr" rotWithShape="0">
              <a:schemeClr val="tx1"/>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Diagnostics</a:t>
            </a:r>
          </a:p>
          <a:p>
            <a:r>
              <a:rPr lang="en-US" sz="2400" dirty="0" smtClean="0">
                <a:solidFill>
                  <a:schemeClr val="bg1"/>
                </a:solidFill>
              </a:rPr>
              <a:t>Fishermen Assessment of Consultation Process</a:t>
            </a:r>
            <a:endParaRPr lang="en-US" sz="2400" dirty="0">
              <a:solidFill>
                <a:schemeClr val="bg1"/>
              </a:solidFill>
            </a:endParaRPr>
          </a:p>
        </p:txBody>
      </p:sp>
      <p:sp>
        <p:nvSpPr>
          <p:cNvPr id="5" name="TextBox 4"/>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Diagnostics</a:t>
            </a:r>
            <a:endParaRPr lang="en-US" sz="1050" dirty="0">
              <a:solidFill>
                <a:schemeClr val="bg1"/>
              </a:solidFill>
            </a:endParaRPr>
          </a:p>
        </p:txBody>
      </p:sp>
      <p:sp>
        <p:nvSpPr>
          <p:cNvPr id="6" name="TextBox 1"/>
          <p:cNvSpPr txBox="1"/>
          <p:nvPr/>
        </p:nvSpPr>
        <p:spPr>
          <a:xfrm>
            <a:off x="2286000" y="4305300"/>
            <a:ext cx="3810000" cy="381000"/>
          </a:xfrm>
          <a:prstGeom prst="rect">
            <a:avLst/>
          </a:prstGeom>
          <a:effectLst>
            <a:outerShdw blurRad="25400" dist="12700" dir="2700000" algn="ctr" rotWithShape="0">
              <a:schemeClr val="tx1"/>
            </a:outerShdw>
          </a:effectLst>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smtClean="0">
                <a:solidFill>
                  <a:schemeClr val="bg1"/>
                </a:solidFill>
              </a:rPr>
              <a:t>Source: Managed </a:t>
            </a:r>
            <a:r>
              <a:rPr lang="en-US" sz="1400" dirty="0" smtClean="0">
                <a:solidFill>
                  <a:schemeClr val="bg1"/>
                </a:solidFill>
              </a:rPr>
              <a:t>Access Diagnostic Report 2012</a:t>
            </a:r>
            <a:endParaRPr lang="en-US" sz="1400" dirty="0">
              <a:solidFill>
                <a:schemeClr val="bg1"/>
              </a:solidFill>
            </a:endParaRPr>
          </a:p>
        </p:txBody>
      </p:sp>
    </p:spTree>
    <p:extLst>
      <p:ext uri="{BB962C8B-B14F-4D97-AF65-F5344CB8AC3E}">
        <p14:creationId xmlns:p14="http://schemas.microsoft.com/office/powerpoint/2010/main" val="24695730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heel(1)">
                                      <p:cBhvr>
                                        <p:cTn id="7" dur="1000"/>
                                        <p:tgtEl>
                                          <p:spTgt spid="3">
                                            <p:graphicEl>
                                              <a:chart seriesIdx="-3" categoryIdx="-3" bldStep="gridLegend"/>
                                            </p:graphic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wheel(1)">
                                      <p:cBhvr>
                                        <p:cTn id="10" dur="1000"/>
                                        <p:tgtEl>
                                          <p:spTgt spid="3">
                                            <p:graphicEl>
                                              <a:chart seriesIdx="-4" categoryIdx="0" bldStep="category"/>
                                            </p:graphicEl>
                                          </p:spTgt>
                                        </p:tgtEl>
                                      </p:cBhvr>
                                    </p:animEffect>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wheel(1)">
                                      <p:cBhvr>
                                        <p:cTn id="14" dur="1000"/>
                                        <p:tgtEl>
                                          <p:spTgt spid="3">
                                            <p:graphicEl>
                                              <a:chart seriesIdx="-4" categoryIdx="1" bldStep="category"/>
                                            </p:graphicEl>
                                          </p:spTgt>
                                        </p:tgtEl>
                                      </p:cBhvr>
                                    </p:animEffect>
                                  </p:childTnLst>
                                </p:cTn>
                              </p:par>
                            </p:childTnLst>
                          </p:cTn>
                        </p:par>
                        <p:par>
                          <p:cTn id="15" fill="hold">
                            <p:stCondLst>
                              <p:cond delay="2000"/>
                            </p:stCondLst>
                            <p:childTnLst>
                              <p:par>
                                <p:cTn id="16" presetID="21" presetClass="entr" presetSubtype="1" fill="hold" grpId="0" nodeType="afterEffect">
                                  <p:stCondLst>
                                    <p:cond delay="0"/>
                                  </p:stCondLst>
                                  <p:childTnLst>
                                    <p:set>
                                      <p:cBhvr>
                                        <p:cTn id="17"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wheel(1)">
                                      <p:cBhvr>
                                        <p:cTn id="18" dur="1000"/>
                                        <p:tgtEl>
                                          <p:spTgt spid="3">
                                            <p:graphicEl>
                                              <a:chart seriesIdx="-4" categoryIdx="2" bldStep="category"/>
                                            </p:graphicEl>
                                          </p:spTgt>
                                        </p:tgtEl>
                                      </p:cBhvr>
                                    </p:animEffect>
                                  </p:childTnLst>
                                </p:cTn>
                              </p:par>
                            </p:childTnLst>
                          </p:cTn>
                        </p:par>
                        <p:par>
                          <p:cTn id="19" fill="hold">
                            <p:stCondLst>
                              <p:cond delay="3000"/>
                            </p:stCondLst>
                            <p:childTnLst>
                              <p:par>
                                <p:cTn id="20" presetID="21" presetClass="entr" presetSubtype="1" fill="hold" grpId="0" nodeType="afterEffect">
                                  <p:stCondLst>
                                    <p:cond delay="0"/>
                                  </p:stCondLst>
                                  <p:childTnLst>
                                    <p:set>
                                      <p:cBhvr>
                                        <p:cTn id="21"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wheel(1)">
                                      <p:cBhvr>
                                        <p:cTn id="22" dur="1000"/>
                                        <p:tgtEl>
                                          <p:spTgt spid="3">
                                            <p:graphicEl>
                                              <a:chart seriesIdx="-4" categoryIdx="3" bldStep="category"/>
                                            </p:graphicEl>
                                          </p:spTgt>
                                        </p:tgtEl>
                                      </p:cBhvr>
                                    </p:animEffect>
                                  </p:childTnLst>
                                </p:cTn>
                              </p:par>
                            </p:childTnLst>
                          </p:cTn>
                        </p:par>
                        <p:par>
                          <p:cTn id="23" fill="hold">
                            <p:stCondLst>
                              <p:cond delay="4000"/>
                            </p:stCondLst>
                            <p:childTnLst>
                              <p:par>
                                <p:cTn id="24" presetID="9"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4500"/>
                            </p:stCondLst>
                            <p:childTnLst>
                              <p:par>
                                <p:cTn id="28" presetID="9" presetClass="entr" presetSubtype="0" fill="hold" nodeType="afterEffect">
                                  <p:stCondLst>
                                    <p:cond delay="100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dissolve">
                                      <p:cBhvr>
                                        <p:cTn id="30" dur="900"/>
                                        <p:tgtEl>
                                          <p:spTgt spid="2">
                                            <p:txEl>
                                              <p:pRg st="0" end="0"/>
                                            </p:txEl>
                                          </p:spTgt>
                                        </p:tgtEl>
                                      </p:cBhvr>
                                    </p:animEffect>
                                  </p:childTnLst>
                                </p:cTn>
                              </p:par>
                            </p:childTnLst>
                          </p:cTn>
                        </p:par>
                        <p:par>
                          <p:cTn id="31" fill="hold">
                            <p:stCondLst>
                              <p:cond delay="6400"/>
                            </p:stCondLst>
                            <p:childTnLst>
                              <p:par>
                                <p:cTn id="32" presetID="9" presetClass="entr" presetSubtype="0" fill="hold" nodeType="afterEffect">
                                  <p:stCondLst>
                                    <p:cond delay="500"/>
                                  </p:stCondLst>
                                  <p:childTnLst>
                                    <p:set>
                                      <p:cBhvr>
                                        <p:cTn id="33" dur="1" fill="hold">
                                          <p:stCondLst>
                                            <p:cond delay="0"/>
                                          </p:stCondLst>
                                        </p:cTn>
                                        <p:tgtEl>
                                          <p:spTgt spid="2">
                                            <p:txEl>
                                              <p:pRg st="1" end="1"/>
                                            </p:txEl>
                                          </p:spTgt>
                                        </p:tgtEl>
                                        <p:attrNameLst>
                                          <p:attrName>style.visibility</p:attrName>
                                        </p:attrNameLst>
                                      </p:cBhvr>
                                      <p:to>
                                        <p:strVal val="visible"/>
                                      </p:to>
                                    </p:set>
                                    <p:animEffect transition="in" filter="dissolve">
                                      <p:cBhvr>
                                        <p:cTn id="34" dur="1000"/>
                                        <p:tgtEl>
                                          <p:spTgt spid="2">
                                            <p:txEl>
                                              <p:pRg st="1" end="1"/>
                                            </p:txEl>
                                          </p:spTgt>
                                        </p:tgtEl>
                                      </p:cBhvr>
                                    </p:animEffect>
                                  </p:childTnLst>
                                </p:cTn>
                              </p:par>
                            </p:childTnLst>
                          </p:cTn>
                        </p:par>
                        <p:par>
                          <p:cTn id="35" fill="hold">
                            <p:stCondLst>
                              <p:cond delay="7900"/>
                            </p:stCondLst>
                            <p:childTnLst>
                              <p:par>
                                <p:cTn id="36" presetID="9" presetClass="entr" presetSubtype="0" fill="hold" nodeType="afterEffect">
                                  <p:stCondLst>
                                    <p:cond delay="500"/>
                                  </p:stCondLst>
                                  <p:childTnLst>
                                    <p:set>
                                      <p:cBhvr>
                                        <p:cTn id="37" dur="1" fill="hold">
                                          <p:stCondLst>
                                            <p:cond delay="0"/>
                                          </p:stCondLst>
                                        </p:cTn>
                                        <p:tgtEl>
                                          <p:spTgt spid="2">
                                            <p:txEl>
                                              <p:pRg st="2" end="2"/>
                                            </p:txEl>
                                          </p:spTgt>
                                        </p:tgtEl>
                                        <p:attrNameLst>
                                          <p:attrName>style.visibility</p:attrName>
                                        </p:attrNameLst>
                                      </p:cBhvr>
                                      <p:to>
                                        <p:strVal val="visible"/>
                                      </p:to>
                                    </p:set>
                                    <p:animEffect transition="in" filter="dissolve">
                                      <p:cBhvr>
                                        <p:cTn id="38" dur="1000"/>
                                        <p:tgtEl>
                                          <p:spTgt spid="2">
                                            <p:txEl>
                                              <p:pRg st="2" end="2"/>
                                            </p:txEl>
                                          </p:spTgt>
                                        </p:tgtEl>
                                      </p:cBhvr>
                                    </p:animEffect>
                                  </p:childTnLst>
                                </p:cTn>
                              </p:par>
                            </p:childTnLst>
                          </p:cTn>
                        </p:par>
                        <p:par>
                          <p:cTn id="39" fill="hold">
                            <p:stCondLst>
                              <p:cond delay="9400"/>
                            </p:stCondLst>
                            <p:childTnLst>
                              <p:par>
                                <p:cTn id="40" presetID="9" presetClass="entr" presetSubtype="0" fill="hold" nodeType="afterEffect">
                                  <p:stCondLst>
                                    <p:cond delay="500"/>
                                  </p:stCondLst>
                                  <p:childTnLst>
                                    <p:set>
                                      <p:cBhvr>
                                        <p:cTn id="41" dur="1" fill="hold">
                                          <p:stCondLst>
                                            <p:cond delay="0"/>
                                          </p:stCondLst>
                                        </p:cTn>
                                        <p:tgtEl>
                                          <p:spTgt spid="2">
                                            <p:txEl>
                                              <p:pRg st="3" end="3"/>
                                            </p:txEl>
                                          </p:spTgt>
                                        </p:tgtEl>
                                        <p:attrNameLst>
                                          <p:attrName>style.visibility</p:attrName>
                                        </p:attrNameLst>
                                      </p:cBhvr>
                                      <p:to>
                                        <p:strVal val="visible"/>
                                      </p:to>
                                    </p:set>
                                    <p:animEffect transition="in" filter="dissolve">
                                      <p:cBhvr>
                                        <p:cTn id="42"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category"/>
        </p:bldSub>
      </p:bldGraphic>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457200" y="76200"/>
            <a:ext cx="8229600" cy="709714"/>
          </a:xfrm>
          <a:prstGeom prst="rect">
            <a:avLst/>
          </a:prstGeom>
          <a:effectLst>
            <a:outerShdw blurRad="25400" dist="12700" dir="2700000" algn="ctr" rotWithShape="0">
              <a:schemeClr val="tx1"/>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Diagnostics</a:t>
            </a:r>
            <a:endParaRPr lang="en-US" dirty="0">
              <a:solidFill>
                <a:schemeClr val="bg1"/>
              </a:solidFill>
            </a:endParaRPr>
          </a:p>
        </p:txBody>
      </p:sp>
      <p:graphicFrame>
        <p:nvGraphicFramePr>
          <p:cNvPr id="5" name="Chart 4"/>
          <p:cNvGraphicFramePr/>
          <p:nvPr>
            <p:extLst>
              <p:ext uri="{D42A27DB-BD31-4B8C-83A1-F6EECF244321}">
                <p14:modId xmlns:p14="http://schemas.microsoft.com/office/powerpoint/2010/main" val="1270482626"/>
              </p:ext>
            </p:extLst>
          </p:nvPr>
        </p:nvGraphicFramePr>
        <p:xfrm>
          <a:off x="1657350" y="785914"/>
          <a:ext cx="5829300" cy="32766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6534" y="4343400"/>
            <a:ext cx="8667466" cy="2677656"/>
          </a:xfrm>
          <a:prstGeom prst="rect">
            <a:avLst/>
          </a:prstGeom>
          <a:effectLst/>
        </p:spPr>
        <p:txBody>
          <a:bodyPr wrap="square">
            <a:spAutoFit/>
          </a:bodyPr>
          <a:lstStyle/>
          <a:p>
            <a:pPr marL="342900" indent="-342900">
              <a:buFont typeface="Arial" pitchFamily="34" charset="0"/>
              <a:buChar char="•"/>
            </a:pPr>
            <a:r>
              <a:rPr lang="en-US" sz="2400" dirty="0">
                <a:solidFill>
                  <a:schemeClr val="bg1"/>
                </a:solidFill>
                <a:effectLst>
                  <a:outerShdw blurRad="38100" dist="38100" dir="2700000" algn="tl">
                    <a:srgbClr val="000000">
                      <a:alpha val="43137"/>
                    </a:srgbClr>
                  </a:outerShdw>
                </a:effectLst>
              </a:rPr>
              <a:t>Compliance with data submission very strong at GRMR (90%), some challenges to be addressed at PHMR (57%). </a:t>
            </a:r>
            <a:endParaRPr lang="en-US" sz="2400" dirty="0" smtClean="0">
              <a:solidFill>
                <a:schemeClr val="bg1"/>
              </a:solidFill>
              <a:effectLst>
                <a:outerShdw blurRad="38100" dist="38100" dir="2700000" algn="tl">
                  <a:srgbClr val="000000">
                    <a:alpha val="43137"/>
                  </a:srgbClr>
                </a:outerShdw>
              </a:effectLst>
            </a:endParaRPr>
          </a:p>
          <a:p>
            <a:pPr marL="342900" indent="-342900">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MACs </a:t>
            </a:r>
            <a:r>
              <a:rPr lang="en-US" sz="2400" dirty="0" smtClean="0">
                <a:solidFill>
                  <a:schemeClr val="bg1"/>
                </a:solidFill>
                <a:effectLst>
                  <a:outerShdw blurRad="38100" dist="38100" dir="2700000" algn="tl">
                    <a:srgbClr val="000000">
                      <a:alpha val="43137"/>
                    </a:srgbClr>
                  </a:outerShdw>
                </a:effectLst>
              </a:rPr>
              <a:t>effective – more capacity and legitimacy needed.</a:t>
            </a:r>
          </a:p>
          <a:p>
            <a:pPr marL="342900" indent="-342900">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Enforcement effective - </a:t>
            </a:r>
            <a:r>
              <a:rPr lang="en-US" sz="2400" dirty="0">
                <a:solidFill>
                  <a:schemeClr val="bg1"/>
                </a:solidFill>
                <a:effectLst>
                  <a:outerShdw blurRad="38100" dist="38100" dir="2700000" algn="tl">
                    <a:srgbClr val="000000">
                      <a:alpha val="43137"/>
                    </a:srgbClr>
                  </a:outerShdw>
                </a:effectLst>
              </a:rPr>
              <a:t>fishers and managers already seeing benefits. </a:t>
            </a:r>
          </a:p>
          <a:p>
            <a:pPr marL="342900" indent="-342900">
              <a:buFont typeface="Arial" pitchFamily="34" charset="0"/>
              <a:buChar char="•"/>
            </a:pPr>
            <a:r>
              <a:rPr lang="en-US" sz="2400" dirty="0" smtClean="0">
                <a:solidFill>
                  <a:schemeClr val="bg1"/>
                </a:solidFill>
                <a:effectLst>
                  <a:outerShdw blurRad="38100" dist="38100" dir="2700000" algn="tl">
                    <a:srgbClr val="000000">
                      <a:alpha val="43137"/>
                    </a:srgbClr>
                  </a:outerShdw>
                </a:effectLst>
              </a:rPr>
              <a:t>Fishers behavior </a:t>
            </a:r>
            <a:r>
              <a:rPr lang="en-US" sz="2400" dirty="0">
                <a:solidFill>
                  <a:schemeClr val="bg1"/>
                </a:solidFill>
                <a:effectLst>
                  <a:outerShdw blurRad="38100" dist="38100" dir="2700000" algn="tl">
                    <a:srgbClr val="000000">
                      <a:alpha val="43137"/>
                    </a:srgbClr>
                  </a:outerShdw>
                </a:effectLst>
              </a:rPr>
              <a:t>changing positively since </a:t>
            </a:r>
            <a:r>
              <a:rPr lang="en-US" sz="2400" dirty="0" smtClean="0">
                <a:solidFill>
                  <a:schemeClr val="bg1"/>
                </a:solidFill>
                <a:effectLst>
                  <a:outerShdw blurRad="38100" dist="38100" dir="2700000" algn="tl">
                    <a:srgbClr val="000000">
                      <a:alpha val="43137"/>
                    </a:srgbClr>
                  </a:outerShdw>
                </a:effectLst>
              </a:rPr>
              <a:t>implementation.</a:t>
            </a:r>
          </a:p>
          <a:p>
            <a:pPr marL="342900" indent="-342900">
              <a:buFont typeface="Arial" pitchFamily="34" charset="0"/>
              <a:buChar char="•"/>
            </a:pPr>
            <a:endParaRPr lang="en-US" sz="2400" dirty="0">
              <a:solidFill>
                <a:schemeClr val="bg1"/>
              </a:solidFill>
              <a:effectLst>
                <a:outerShdw blurRad="38100" dist="38100" dir="2700000" algn="tl">
                  <a:srgbClr val="000000">
                    <a:alpha val="43137"/>
                  </a:srgbClr>
                </a:outerShdw>
              </a:effectLst>
            </a:endParaRPr>
          </a:p>
        </p:txBody>
      </p:sp>
      <p:sp>
        <p:nvSpPr>
          <p:cNvPr id="9" name="TextBox 1"/>
          <p:cNvSpPr txBox="1"/>
          <p:nvPr/>
        </p:nvSpPr>
        <p:spPr>
          <a:xfrm>
            <a:off x="1524000" y="4038600"/>
            <a:ext cx="3733800" cy="381000"/>
          </a:xfrm>
          <a:prstGeom prst="rect">
            <a:avLst/>
          </a:prstGeom>
          <a:effectLst>
            <a:outerShdw blurRad="25400" dist="12700" dir="2700000" algn="ctr" rotWithShape="0">
              <a:schemeClr val="tx1"/>
            </a:outerShdw>
          </a:effectLst>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smtClean="0">
                <a:solidFill>
                  <a:schemeClr val="bg1"/>
                </a:solidFill>
              </a:rPr>
              <a:t>Source: Managed </a:t>
            </a:r>
            <a:r>
              <a:rPr lang="en-US" sz="1400" dirty="0" smtClean="0">
                <a:solidFill>
                  <a:schemeClr val="bg1"/>
                </a:solidFill>
              </a:rPr>
              <a:t>Access Diagnostic Report 2012</a:t>
            </a:r>
            <a:endParaRPr lang="en-US" sz="1400" dirty="0">
              <a:solidFill>
                <a:schemeClr val="bg1"/>
              </a:solidFill>
            </a:endParaRPr>
          </a:p>
        </p:txBody>
      </p:sp>
      <p:sp>
        <p:nvSpPr>
          <p:cNvPr id="6" name="TextBox 5"/>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Diagnostics</a:t>
            </a:r>
            <a:endParaRPr lang="en-US" sz="1050" dirty="0">
              <a:solidFill>
                <a:schemeClr val="bg1"/>
              </a:solidFill>
            </a:endParaRPr>
          </a:p>
        </p:txBody>
      </p:sp>
    </p:spTree>
    <p:extLst>
      <p:ext uri="{BB962C8B-B14F-4D97-AF65-F5344CB8AC3E}">
        <p14:creationId xmlns:p14="http://schemas.microsoft.com/office/powerpoint/2010/main" val="14415622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1000"/>
                                        <p:tgtEl>
                                          <p:spTgt spid="7">
                                            <p:txEl>
                                              <p:pRg st="0" end="0"/>
                                            </p:txEl>
                                          </p:spTgt>
                                        </p:tgtEl>
                                      </p:cBhvr>
                                    </p:animEffect>
                                  </p:childTnLst>
                                </p:cTn>
                              </p:par>
                            </p:childTnLst>
                          </p:cTn>
                        </p:par>
                        <p:par>
                          <p:cTn id="8" fill="hold">
                            <p:stCondLst>
                              <p:cond delay="1500"/>
                            </p:stCondLst>
                            <p:childTnLst>
                              <p:par>
                                <p:cTn id="9" presetID="9" presetClass="entr" presetSubtype="0" fill="hold" nodeType="afterEffect">
                                  <p:stCondLst>
                                    <p:cond delay="50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dissolve">
                                      <p:cBhvr>
                                        <p:cTn id="11" dur="1000"/>
                                        <p:tgtEl>
                                          <p:spTgt spid="7">
                                            <p:txEl>
                                              <p:pRg st="1" end="1"/>
                                            </p:txEl>
                                          </p:spTgt>
                                        </p:tgtEl>
                                      </p:cBhvr>
                                    </p:animEffect>
                                  </p:childTnLst>
                                </p:cTn>
                              </p:par>
                            </p:childTnLst>
                          </p:cTn>
                        </p:par>
                        <p:par>
                          <p:cTn id="12" fill="hold">
                            <p:stCondLst>
                              <p:cond delay="3000"/>
                            </p:stCondLst>
                            <p:childTnLst>
                              <p:par>
                                <p:cTn id="13" presetID="9" presetClass="entr" presetSubtype="0" fill="hold" nodeType="afterEffect">
                                  <p:stCondLst>
                                    <p:cond delay="50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dissolve">
                                      <p:cBhvr>
                                        <p:cTn id="15" dur="1000"/>
                                        <p:tgtEl>
                                          <p:spTgt spid="7">
                                            <p:txEl>
                                              <p:pRg st="2" end="2"/>
                                            </p:txEl>
                                          </p:spTgt>
                                        </p:tgtEl>
                                      </p:cBhvr>
                                    </p:animEffect>
                                  </p:childTnLst>
                                </p:cTn>
                              </p:par>
                            </p:childTnLst>
                          </p:cTn>
                        </p:par>
                        <p:par>
                          <p:cTn id="16" fill="hold">
                            <p:stCondLst>
                              <p:cond delay="4500"/>
                            </p:stCondLst>
                            <p:childTnLst>
                              <p:par>
                                <p:cTn id="17" presetID="9" presetClass="entr" presetSubtype="0" fill="hold" nodeType="afterEffect">
                                  <p:stCondLst>
                                    <p:cond delay="50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dissolve">
                                      <p:cBhvr>
                                        <p:cTn id="19"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76000">
              <a:srgbClr val="000082"/>
            </a:gs>
            <a:gs pos="24000">
              <a:srgbClr val="0070C0"/>
            </a:gs>
          </a:gsLst>
          <a:lin ang="5400000" scaled="0"/>
        </a:gradFill>
        <a:effectLst/>
      </p:bgPr>
    </p:bg>
    <p:spTree>
      <p:nvGrpSpPr>
        <p:cNvPr id="1" name=""/>
        <p:cNvGrpSpPr/>
        <p:nvPr/>
      </p:nvGrpSpPr>
      <p:grpSpPr>
        <a:xfrm>
          <a:off x="0" y="0"/>
          <a:ext cx="0" cy="0"/>
          <a:chOff x="0" y="0"/>
          <a:chExt cx="0" cy="0"/>
        </a:xfrm>
      </p:grpSpPr>
      <p:sp>
        <p:nvSpPr>
          <p:cNvPr id="6" name="Content Placeholder 1"/>
          <p:cNvSpPr txBox="1">
            <a:spLocks/>
          </p:cNvSpPr>
          <p:nvPr/>
        </p:nvSpPr>
        <p:spPr>
          <a:xfrm>
            <a:off x="312125" y="1269242"/>
            <a:ext cx="8534400" cy="4979158"/>
          </a:xfrm>
          <a:prstGeom prst="rect">
            <a:avLst/>
          </a:prstGeom>
          <a:effectLst>
            <a:outerShdw blurRad="25400" dist="12700" dir="2700000" algn="ctr" rotWithShape="0">
              <a:schemeClr val="tx1"/>
            </a:outerShdw>
          </a:effectLst>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solidFill>
                  <a:schemeClr val="bg1"/>
                </a:solidFill>
              </a:rPr>
              <a:t>Government of Belize</a:t>
            </a:r>
          </a:p>
          <a:p>
            <a:r>
              <a:rPr lang="en-US" sz="2400" dirty="0" smtClean="0">
                <a:solidFill>
                  <a:schemeClr val="bg1"/>
                </a:solidFill>
              </a:rPr>
              <a:t>Belize </a:t>
            </a:r>
            <a:r>
              <a:rPr lang="en-US" sz="2400" dirty="0" smtClean="0">
                <a:solidFill>
                  <a:schemeClr val="bg1"/>
                </a:solidFill>
              </a:rPr>
              <a:t>Fisheries Department</a:t>
            </a:r>
          </a:p>
          <a:p>
            <a:r>
              <a:rPr lang="en-US" sz="2400" dirty="0" smtClean="0">
                <a:solidFill>
                  <a:schemeClr val="bg1"/>
                </a:solidFill>
              </a:rPr>
              <a:t>Hon. </a:t>
            </a:r>
            <a:r>
              <a:rPr lang="en-US" sz="2400" dirty="0" err="1" smtClean="0">
                <a:solidFill>
                  <a:schemeClr val="bg1"/>
                </a:solidFill>
              </a:rPr>
              <a:t>Lisel</a:t>
            </a:r>
            <a:r>
              <a:rPr lang="en-US" sz="2400" dirty="0" smtClean="0">
                <a:solidFill>
                  <a:schemeClr val="bg1"/>
                </a:solidFill>
              </a:rPr>
              <a:t> </a:t>
            </a:r>
            <a:r>
              <a:rPr lang="en-US" sz="2400" dirty="0" err="1" smtClean="0">
                <a:solidFill>
                  <a:schemeClr val="bg1"/>
                </a:solidFill>
              </a:rPr>
              <a:t>Alamilla</a:t>
            </a:r>
            <a:r>
              <a:rPr lang="en-US" sz="2400" dirty="0" smtClean="0">
                <a:solidFill>
                  <a:schemeClr val="bg1"/>
                </a:solidFill>
              </a:rPr>
              <a:t>: Minister of Forestry, Fisheries and Sustainable Development</a:t>
            </a:r>
          </a:p>
          <a:p>
            <a:r>
              <a:rPr lang="en-US" sz="2400" dirty="0" smtClean="0">
                <a:solidFill>
                  <a:schemeClr val="bg1"/>
                </a:solidFill>
              </a:rPr>
              <a:t>Northern </a:t>
            </a:r>
            <a:r>
              <a:rPr lang="en-US" sz="2400" dirty="0" smtClean="0">
                <a:solidFill>
                  <a:schemeClr val="bg1"/>
                </a:solidFill>
              </a:rPr>
              <a:t>and National Fishermen Cooperatives</a:t>
            </a:r>
          </a:p>
          <a:p>
            <a:r>
              <a:rPr lang="en-US" sz="2400" dirty="0" smtClean="0">
                <a:solidFill>
                  <a:schemeClr val="bg1"/>
                </a:solidFill>
              </a:rPr>
              <a:t>Fishermen of Belize</a:t>
            </a:r>
            <a:endParaRPr lang="en-US" sz="2400" dirty="0">
              <a:solidFill>
                <a:schemeClr val="bg1"/>
              </a:solidFill>
            </a:endParaRPr>
          </a:p>
          <a:p>
            <a:r>
              <a:rPr lang="en-US" sz="2400" dirty="0" smtClean="0">
                <a:solidFill>
                  <a:schemeClr val="bg1"/>
                </a:solidFill>
              </a:rPr>
              <a:t>Environmental Defense Fund (EDF)</a:t>
            </a:r>
          </a:p>
          <a:p>
            <a:r>
              <a:rPr lang="en-US" sz="2400" dirty="0" smtClean="0">
                <a:solidFill>
                  <a:schemeClr val="bg1"/>
                </a:solidFill>
              </a:rPr>
              <a:t>Summit Foundation</a:t>
            </a:r>
          </a:p>
          <a:p>
            <a:r>
              <a:rPr lang="en-US" sz="2400" dirty="0" smtClean="0">
                <a:solidFill>
                  <a:schemeClr val="bg1"/>
                </a:solidFill>
              </a:rPr>
              <a:t>Oak Foundation</a:t>
            </a:r>
          </a:p>
          <a:p>
            <a:r>
              <a:rPr lang="en-US" sz="2400" dirty="0" smtClean="0">
                <a:solidFill>
                  <a:schemeClr val="bg1"/>
                </a:solidFill>
              </a:rPr>
              <a:t>Wildlife Conservation Society</a:t>
            </a:r>
          </a:p>
          <a:p>
            <a:r>
              <a:rPr lang="en-US" sz="2400" dirty="0" smtClean="0">
                <a:solidFill>
                  <a:schemeClr val="bg1"/>
                </a:solidFill>
              </a:rPr>
              <a:t>Toledo Institute for Development and </a:t>
            </a:r>
            <a:r>
              <a:rPr lang="en-US" sz="2400" dirty="0" smtClean="0">
                <a:solidFill>
                  <a:schemeClr val="bg1"/>
                </a:solidFill>
              </a:rPr>
              <a:t>Environment (TIDE)</a:t>
            </a:r>
          </a:p>
          <a:p>
            <a:r>
              <a:rPr lang="en-US" sz="2400" dirty="0" smtClean="0">
                <a:solidFill>
                  <a:schemeClr val="bg1"/>
                </a:solidFill>
              </a:rPr>
              <a:t>The Nature Conservancy (TNC)</a:t>
            </a:r>
            <a:endParaRPr lang="en-US" sz="2400" dirty="0" smtClean="0">
              <a:solidFill>
                <a:schemeClr val="bg1"/>
              </a:solidFill>
            </a:endParaRPr>
          </a:p>
          <a:p>
            <a:endParaRPr lang="en-US" sz="2400" dirty="0" smtClean="0">
              <a:solidFill>
                <a:schemeClr val="bg1"/>
              </a:solidFill>
            </a:endParaRPr>
          </a:p>
          <a:p>
            <a:endParaRPr lang="en-US" sz="2400" dirty="0">
              <a:solidFill>
                <a:schemeClr val="bg1"/>
              </a:solidFill>
            </a:endParaRPr>
          </a:p>
        </p:txBody>
      </p:sp>
      <p:sp>
        <p:nvSpPr>
          <p:cNvPr id="7" name="Title 2"/>
          <p:cNvSpPr txBox="1">
            <a:spLocks/>
          </p:cNvSpPr>
          <p:nvPr/>
        </p:nvSpPr>
        <p:spPr>
          <a:xfrm>
            <a:off x="457200" y="381000"/>
            <a:ext cx="8229600" cy="838200"/>
          </a:xfrm>
          <a:prstGeom prst="rect">
            <a:avLst/>
          </a:prstGeom>
          <a:effectLst>
            <a:outerShdw blurRad="25400" dist="12700" dir="2700000" algn="ctr" rotWithShape="0">
              <a:schemeClr val="tx1"/>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Acknowledgements</a:t>
            </a:r>
            <a:endParaRPr lang="en-US" dirty="0">
              <a:solidFill>
                <a:schemeClr val="bg1"/>
              </a:solidFill>
            </a:endParaRPr>
          </a:p>
        </p:txBody>
      </p:sp>
      <p:sp>
        <p:nvSpPr>
          <p:cNvPr id="4" name="TextBox 3"/>
          <p:cNvSpPr txBox="1"/>
          <p:nvPr/>
        </p:nvSpPr>
        <p:spPr>
          <a:xfrm>
            <a:off x="-1" y="6596390"/>
            <a:ext cx="9158653" cy="261610"/>
          </a:xfrm>
          <a:prstGeom prst="rect">
            <a:avLst/>
          </a:prstGeom>
          <a:noFill/>
          <a:effectLst>
            <a:outerShdw blurRad="25400" dist="25400" dir="2700000" algn="ctr" rotWithShape="0">
              <a:schemeClr val="tx1"/>
            </a:outerShdw>
          </a:effectLst>
        </p:spPr>
        <p:txBody>
          <a:bodyPr wrap="square" rtlCol="0">
            <a:spAutoFit/>
          </a:bodyPr>
          <a:lstStyle/>
          <a:p>
            <a:r>
              <a:rPr lang="en-US" sz="1050" dirty="0" smtClean="0">
                <a:solidFill>
                  <a:schemeClr val="bg1"/>
                </a:solidFill>
              </a:rPr>
              <a:t>James R. Foley  MSc.| Toledo Institute for Development and Environment (TIDE) | Managed Access in Belize: ICRS 2012| Acknowledgements</a:t>
            </a:r>
            <a:endParaRPr lang="en-US" sz="1050" dirty="0">
              <a:solidFill>
                <a:schemeClr val="bg1"/>
              </a:solidFill>
            </a:endParaRPr>
          </a:p>
        </p:txBody>
      </p:sp>
    </p:spTree>
    <p:extLst>
      <p:ext uri="{BB962C8B-B14F-4D97-AF65-F5344CB8AC3E}">
        <p14:creationId xmlns:p14="http://schemas.microsoft.com/office/powerpoint/2010/main" val="26747826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607" y="-152400"/>
            <a:ext cx="8229600" cy="1143000"/>
          </a:xfrm>
        </p:spPr>
        <p:txBody>
          <a:bodyPr>
            <a:normAutofit/>
          </a:bodyPr>
          <a:lstStyle/>
          <a:p>
            <a:r>
              <a:rPr lang="en-US" sz="4800" b="1" dirty="0" smtClean="0">
                <a:solidFill>
                  <a:schemeClr val="bg1"/>
                </a:solidFill>
              </a:rPr>
              <a:t>Thank you</a:t>
            </a:r>
            <a:endParaRPr lang="en-US" sz="4800" b="1" dirty="0">
              <a:solidFill>
                <a:schemeClr val="bg1"/>
              </a:solidFill>
            </a:endParaRPr>
          </a:p>
        </p:txBody>
      </p:sp>
      <p:pic>
        <p:nvPicPr>
          <p:cNvPr id="5" name="Picture 2" descr="logo"/>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458552" y="4953000"/>
            <a:ext cx="2030269" cy="94431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9" descr="BFD LOGO.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93195" y="3791928"/>
            <a:ext cx="2050204" cy="2105385"/>
          </a:xfrm>
          <a:prstGeom prst="ellipse">
            <a:avLst/>
          </a:prstGeom>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44435" y="3791928"/>
            <a:ext cx="1041965" cy="108487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27344" y="3810000"/>
            <a:ext cx="1065298" cy="1093971"/>
          </a:xfrm>
          <a:prstGeom prst="ellipse">
            <a:avLst/>
          </a:prstGeom>
          <a:ln>
            <a:noFill/>
          </a:ln>
          <a:effectLst>
            <a:softEdge rad="0"/>
          </a:effectLst>
        </p:spPr>
      </p:pic>
      <p:pic>
        <p:nvPicPr>
          <p:cNvPr id="9" name="Picture 2" descr="logo"/>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071339" y="6248400"/>
            <a:ext cx="948835" cy="47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5257800" y="6412468"/>
            <a:ext cx="2819400" cy="369332"/>
          </a:xfrm>
          <a:prstGeom prst="rect">
            <a:avLst/>
          </a:prstGeom>
          <a:noFill/>
        </p:spPr>
        <p:txBody>
          <a:bodyPr wrap="square" rtlCol="0">
            <a:spAutoFit/>
          </a:bodyPr>
          <a:lstStyle/>
          <a:p>
            <a:pPr algn="r"/>
            <a:r>
              <a:rPr lang="en-US" dirty="0" smtClean="0">
                <a:solidFill>
                  <a:schemeClr val="bg1"/>
                </a:solidFill>
              </a:rPr>
              <a:t>Attendance supported by </a:t>
            </a:r>
            <a:endParaRPr lang="en-US" dirty="0">
              <a:solidFill>
                <a:schemeClr val="bg1"/>
              </a:solidFill>
            </a:endParaRPr>
          </a:p>
        </p:txBody>
      </p:sp>
      <p:pic>
        <p:nvPicPr>
          <p:cNvPr id="6146" name="Picture 2" descr="C:\Users\James\Pictures\Blake's Tide Photos\IMG_6189.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2590800" y="838200"/>
            <a:ext cx="3820319" cy="286515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0" y="5688449"/>
            <a:ext cx="3581400" cy="1169551"/>
          </a:xfrm>
          <a:prstGeom prst="rect">
            <a:avLst/>
          </a:prstGeom>
          <a:noFill/>
          <a:effectLst/>
        </p:spPr>
        <p:txBody>
          <a:bodyPr wrap="square" rtlCol="0">
            <a:spAutoFit/>
          </a:bodyPr>
          <a:lstStyle/>
          <a:p>
            <a:r>
              <a:rPr lang="en-GB" sz="1400" b="1" dirty="0">
                <a:solidFill>
                  <a:schemeClr val="bg1"/>
                </a:solidFill>
              </a:rPr>
              <a:t>James R. Foley, MSc.</a:t>
            </a:r>
            <a:endParaRPr lang="en-US" sz="1400" b="1" dirty="0">
              <a:solidFill>
                <a:schemeClr val="bg1"/>
              </a:solidFill>
            </a:endParaRPr>
          </a:p>
          <a:p>
            <a:r>
              <a:rPr lang="en-GB" sz="1400" b="1" dirty="0">
                <a:solidFill>
                  <a:schemeClr val="bg1"/>
                </a:solidFill>
              </a:rPr>
              <a:t>Toledo Institute for Development &amp; </a:t>
            </a:r>
            <a:r>
              <a:rPr lang="en-GB" sz="1400" b="1" dirty="0" smtClean="0">
                <a:solidFill>
                  <a:schemeClr val="bg1"/>
                </a:solidFill>
              </a:rPr>
              <a:t>Environment (TIDE) Belize</a:t>
            </a:r>
          </a:p>
          <a:p>
            <a:r>
              <a:rPr lang="en-GB" sz="1400" b="1" dirty="0" smtClean="0">
                <a:solidFill>
                  <a:schemeClr val="bg1"/>
                </a:solidFill>
              </a:rPr>
              <a:t>+ 501 722-2274   	</a:t>
            </a:r>
            <a:endParaRPr lang="en-US" sz="1400" b="1" dirty="0" smtClean="0">
              <a:solidFill>
                <a:schemeClr val="bg1"/>
              </a:solidFill>
            </a:endParaRPr>
          </a:p>
          <a:p>
            <a:r>
              <a:rPr lang="en-GB" sz="1400" b="1" dirty="0" smtClean="0">
                <a:solidFill>
                  <a:schemeClr val="bg1"/>
                </a:solidFill>
              </a:rPr>
              <a:t>jfoley@tidebelize.org </a:t>
            </a:r>
            <a:r>
              <a:rPr lang="en-GB" sz="1400" b="1" dirty="0" smtClean="0">
                <a:solidFill>
                  <a:schemeClr val="bg1"/>
                </a:solidFill>
              </a:rPr>
              <a:t> |  </a:t>
            </a:r>
            <a:r>
              <a:rPr lang="en-GB" sz="1400" b="1" dirty="0" smtClean="0">
                <a:solidFill>
                  <a:schemeClr val="bg1"/>
                </a:solidFill>
              </a:rPr>
              <a:t>www.tidebelize.org </a:t>
            </a:r>
            <a:endParaRPr lang="en-US" sz="1400" b="1" dirty="0">
              <a:solidFill>
                <a:schemeClr val="bg1"/>
              </a:solidFill>
            </a:endParaRPr>
          </a:p>
        </p:txBody>
      </p:sp>
    </p:spTree>
    <p:extLst>
      <p:ext uri="{BB962C8B-B14F-4D97-AF65-F5344CB8AC3E}">
        <p14:creationId xmlns:p14="http://schemas.microsoft.com/office/powerpoint/2010/main" val="3764065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1809</TotalTime>
  <Words>1589</Words>
  <Application>Microsoft Office PowerPoint</Application>
  <PresentationFormat>On-screen Show (4:3)</PresentationFormat>
  <Paragraphs>329</Paragraphs>
  <Slides>26</Slides>
  <Notes>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Managed Access  Moving Towards Collaborative Fisheries Sustainability in Belize</vt:lpstr>
      <vt:lpstr>PowerPoint Presentation</vt:lpstr>
      <vt:lpstr>PowerPoint Presentation</vt:lpstr>
      <vt:lpstr>Belize Fisheries: Lobster &amp; Conch</vt:lpstr>
      <vt:lpstr>Belize Fisheries Department</vt:lpstr>
      <vt:lpstr>Increase in Fishers &amp; Boats</vt:lpstr>
      <vt:lpstr>Open Access = Tragedy of Commons!</vt:lpstr>
      <vt:lpstr>PowerPoint Presentation</vt:lpstr>
      <vt:lpstr>PowerPoint Presentation</vt:lpstr>
      <vt:lpstr>Managed Access Task Force</vt:lpstr>
      <vt:lpstr>Goals for Belize: Managed Access</vt:lpstr>
      <vt:lpstr>PowerPoint Presentation</vt:lpstr>
      <vt:lpstr>Education and Design Phase</vt:lpstr>
      <vt:lpstr>Design Manual</vt:lpstr>
      <vt:lpstr>Components of Managed Access </vt:lpstr>
      <vt:lpstr>Community Managed Access Committees (MACs)</vt:lpstr>
      <vt:lpstr>Project Timeline to Date</vt:lpstr>
      <vt:lpstr>Continued…</vt:lpstr>
      <vt:lpstr>Major Milestones</vt:lpstr>
      <vt:lpstr>PowerPoint Presentation</vt:lpstr>
      <vt:lpstr>TIDE research to inform management of PHMR</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dc:creator>
  <cp:lastModifiedBy>James</cp:lastModifiedBy>
  <cp:revision>179</cp:revision>
  <dcterms:created xsi:type="dcterms:W3CDTF">2012-07-04T00:26:45Z</dcterms:created>
  <dcterms:modified xsi:type="dcterms:W3CDTF">2012-07-09T05:37:48Z</dcterms:modified>
</cp:coreProperties>
</file>